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74"/>
  </p:notesMasterIdLst>
  <p:handoutMasterIdLst>
    <p:handoutMasterId r:id="rId75"/>
  </p:handoutMasterIdLst>
  <p:sldIdLst>
    <p:sldId id="325" r:id="rId3"/>
    <p:sldId id="886" r:id="rId4"/>
    <p:sldId id="1340" r:id="rId5"/>
    <p:sldId id="1341" r:id="rId6"/>
    <p:sldId id="328" r:id="rId7"/>
    <p:sldId id="887" r:id="rId8"/>
    <p:sldId id="1395" r:id="rId9"/>
    <p:sldId id="309" r:id="rId10"/>
    <p:sldId id="1059" r:id="rId11"/>
    <p:sldId id="1342" r:id="rId12"/>
    <p:sldId id="1343" r:id="rId13"/>
    <p:sldId id="1346" r:id="rId14"/>
    <p:sldId id="1345" r:id="rId15"/>
    <p:sldId id="1347" r:id="rId16"/>
    <p:sldId id="1349" r:id="rId17"/>
    <p:sldId id="1350" r:id="rId18"/>
    <p:sldId id="1351" r:id="rId19"/>
    <p:sldId id="1352" r:id="rId20"/>
    <p:sldId id="1353" r:id="rId21"/>
    <p:sldId id="1354" r:id="rId22"/>
    <p:sldId id="1355" r:id="rId23"/>
    <p:sldId id="1398" r:id="rId24"/>
    <p:sldId id="1356" r:id="rId25"/>
    <p:sldId id="1357" r:id="rId26"/>
    <p:sldId id="1358" r:id="rId27"/>
    <p:sldId id="1359" r:id="rId28"/>
    <p:sldId id="1360" r:id="rId29"/>
    <p:sldId id="1285" r:id="rId30"/>
    <p:sldId id="1286" r:id="rId31"/>
    <p:sldId id="1289" r:id="rId32"/>
    <p:sldId id="1361" r:id="rId33"/>
    <p:sldId id="1362" r:id="rId34"/>
    <p:sldId id="1296" r:id="rId35"/>
    <p:sldId id="1256" r:id="rId36"/>
    <p:sldId id="1297" r:id="rId37"/>
    <p:sldId id="1363" r:id="rId38"/>
    <p:sldId id="1364" r:id="rId39"/>
    <p:sldId id="1365" r:id="rId40"/>
    <p:sldId id="1377" r:id="rId41"/>
    <p:sldId id="1399" r:id="rId42"/>
    <p:sldId id="1367" r:id="rId43"/>
    <p:sldId id="1368" r:id="rId44"/>
    <p:sldId id="1369" r:id="rId45"/>
    <p:sldId id="1370" r:id="rId46"/>
    <p:sldId id="1371" r:id="rId47"/>
    <p:sldId id="1372" r:id="rId48"/>
    <p:sldId id="1373" r:id="rId49"/>
    <p:sldId id="1374" r:id="rId50"/>
    <p:sldId id="1375" r:id="rId51"/>
    <p:sldId id="1376" r:id="rId52"/>
    <p:sldId id="1379" r:id="rId53"/>
    <p:sldId id="1319" r:id="rId54"/>
    <p:sldId id="1321" r:id="rId55"/>
    <p:sldId id="1380" r:id="rId56"/>
    <p:sldId id="1381" r:id="rId57"/>
    <p:sldId id="1382" r:id="rId58"/>
    <p:sldId id="1384" r:id="rId59"/>
    <p:sldId id="1386" r:id="rId60"/>
    <p:sldId id="1387" r:id="rId61"/>
    <p:sldId id="1397" r:id="rId62"/>
    <p:sldId id="1328" r:id="rId63"/>
    <p:sldId id="1330" r:id="rId64"/>
    <p:sldId id="1331" r:id="rId65"/>
    <p:sldId id="1388" r:id="rId66"/>
    <p:sldId id="1389" r:id="rId67"/>
    <p:sldId id="1390" r:id="rId68"/>
    <p:sldId id="1391" r:id="rId69"/>
    <p:sldId id="1392" r:id="rId70"/>
    <p:sldId id="1393" r:id="rId71"/>
    <p:sldId id="1252" r:id="rId72"/>
    <p:sldId id="326" r:id="rId73"/>
  </p:sldIdLst>
  <p:sldSz cx="12190413" cy="6859588"/>
  <p:notesSz cx="6858000" cy="9144000"/>
  <p:custDataLst>
    <p:tags r:id="rId76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937">
          <p15:clr>
            <a:srgbClr val="A4A3A4"/>
          </p15:clr>
        </p15:guide>
        <p15:guide id="3" pos="71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cast" initials="i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1369B2"/>
    <a:srgbClr val="1369B3"/>
    <a:srgbClr val="B2B2B2"/>
    <a:srgbClr val="FF0000"/>
    <a:srgbClr val="F2F2F2"/>
    <a:srgbClr val="FFFFFF"/>
    <a:srgbClr val="EBAD13"/>
    <a:srgbClr val="BBBBBB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27" autoAdjust="0"/>
    <p:restoredTop sz="89369" autoAdjust="0"/>
  </p:normalViewPr>
  <p:slideViewPr>
    <p:cSldViewPr>
      <p:cViewPr varScale="1">
        <p:scale>
          <a:sx n="112" d="100"/>
          <a:sy n="112" d="100"/>
        </p:scale>
        <p:origin x="516" y="108"/>
      </p:cViewPr>
      <p:guideLst>
        <p:guide orient="horz" pos="845"/>
        <p:guide pos="937"/>
        <p:guide pos="71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notesMaster" Target="notesMasters/notesMaster1.xml"/><Relationship Id="rId79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commentAuthors" Target="commentAuthor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ags" Target="tags/tag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711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71517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69777" y="2309308"/>
            <a:ext cx="10850541" cy="899333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69820" y="3566185"/>
            <a:ext cx="10850454" cy="80151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1007304" y="834057"/>
            <a:ext cx="104638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15" y="390618"/>
            <a:ext cx="520428" cy="274702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305731" y="6526138"/>
            <a:ext cx="2909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yx.ityxb.com</a:t>
            </a:r>
            <a:endParaRPr lang="zh-CN" altLang="en-US" sz="1200" b="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6794447"/>
            <a:ext cx="10631710" cy="84639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10703717" y="6794446"/>
            <a:ext cx="1486695" cy="846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518" y="294845"/>
            <a:ext cx="2595061" cy="4050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 flipH="1" flipV="1">
            <a:off x="-767029" y="-29126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flipH="1" flipV="1">
            <a:off x="1413539" y="0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 userDrawn="1"/>
        </p:nvSpPr>
        <p:spPr>
          <a:xfrm>
            <a:off x="6085438" y="4298493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693670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椭圆 1"/>
          <p:cNvSpPr/>
          <p:nvPr userDrawn="1"/>
        </p:nvSpPr>
        <p:spPr>
          <a:xfrm>
            <a:off x="9998623" y="3693670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890" y="5045086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 userDrawn="1"/>
        </p:nvCxnSpPr>
        <p:spPr>
          <a:xfrm>
            <a:off x="984634" y="1413103"/>
            <a:ext cx="10198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 userDrawn="1"/>
        </p:nvGrpSpPr>
        <p:grpSpPr>
          <a:xfrm>
            <a:off x="10607120" y="654595"/>
            <a:ext cx="575989" cy="577246"/>
            <a:chOff x="6084168" y="1274820"/>
            <a:chExt cx="432048" cy="432834"/>
          </a:xfrm>
        </p:grpSpPr>
        <p:sp>
          <p:nvSpPr>
            <p:cNvPr id="1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8879153" y="655120"/>
            <a:ext cx="575989" cy="576197"/>
            <a:chOff x="4788024" y="1275213"/>
            <a:chExt cx="432048" cy="432048"/>
          </a:xfrm>
        </p:grpSpPr>
        <p:sp>
          <p:nvSpPr>
            <p:cNvPr id="1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9743137" y="654595"/>
            <a:ext cx="577036" cy="577246"/>
            <a:chOff x="5436096" y="1274820"/>
            <a:chExt cx="432833" cy="432834"/>
          </a:xfrm>
        </p:grpSpPr>
        <p:sp>
          <p:nvSpPr>
            <p:cNvPr id="1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7151187" y="654595"/>
            <a:ext cx="577036" cy="577246"/>
            <a:chOff x="3491880" y="1274820"/>
            <a:chExt cx="432833" cy="432834"/>
          </a:xfrm>
        </p:grpSpPr>
        <p:sp>
          <p:nvSpPr>
            <p:cNvPr id="1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 userDrawn="1"/>
        </p:nvGrpSpPr>
        <p:grpSpPr>
          <a:xfrm>
            <a:off x="8015170" y="654595"/>
            <a:ext cx="577036" cy="577246"/>
            <a:chOff x="4139952" y="1274820"/>
            <a:chExt cx="432833" cy="432834"/>
          </a:xfrm>
        </p:grpSpPr>
        <p:sp>
          <p:nvSpPr>
            <p:cNvPr id="2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0" name="等腰三角形 39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 userDrawn="1"/>
        </p:nvSpPr>
        <p:spPr>
          <a:xfrm flipH="1" flipV="1">
            <a:off x="-766394" y="-28491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flipH="1" flipV="1">
            <a:off x="1414174" y="635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>
            <a:off x="6086073" y="4299128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437345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椭圆 9"/>
          <p:cNvSpPr/>
          <p:nvPr userDrawn="1"/>
        </p:nvSpPr>
        <p:spPr>
          <a:xfrm>
            <a:off x="10011958" y="3437345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寄语(1)"/>
          <p:cNvPicPr>
            <a:picLocks noChangeAspect="1"/>
          </p:cNvPicPr>
          <p:nvPr userDrawn="1"/>
        </p:nvPicPr>
        <p:blipFill>
          <a:blip r:embed="rId2"/>
          <a:srcRect l="114" t="60287" r="-114" b="572"/>
          <a:stretch>
            <a:fillRect/>
          </a:stretch>
        </p:blipFill>
        <p:spPr>
          <a:xfrm>
            <a:off x="2480310" y="2508250"/>
            <a:ext cx="7532370" cy="165798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8" y="3789834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9974" y="727845"/>
            <a:ext cx="3931306" cy="1115266"/>
          </a:xfrm>
        </p:spPr>
        <p:txBody>
          <a:bodyPr anchor="ctr" anchorCtr="0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5137617" y="727845"/>
            <a:ext cx="6171235" cy="5404215"/>
          </a:xfr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 marL="457200" indent="0">
              <a:buNone/>
              <a:defRPr sz="24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400">
                <a:latin typeface="+mn-ea"/>
                <a:ea typeface="+mn-ea"/>
              </a:defRPr>
            </a:lvl4pPr>
            <a:lvl5pPr>
              <a:defRPr sz="24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839974" y="2240060"/>
            <a:ext cx="3931306" cy="389263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669820" y="5606183"/>
            <a:ext cx="10850454" cy="558268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669820" y="641469"/>
            <a:ext cx="10850454" cy="4556969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4539" cy="686943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467922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6286787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623706"/>
            <a:ext cx="10850541" cy="899333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 userDrawn="1"/>
        </p:nvGrpSpPr>
        <p:grpSpPr>
          <a:xfrm>
            <a:off x="0" y="2202951"/>
            <a:ext cx="12190413" cy="2420263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19911" y="284178"/>
              <a:ext cx="650908" cy="55357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endParaRPr lang="zh-CN" altLang="en-US" sz="107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7919172" y="1700153"/>
            <a:ext cx="575989" cy="577246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 userDrawn="1"/>
        </p:nvGrpSpPr>
        <p:grpSpPr>
          <a:xfrm>
            <a:off x="6191205" y="1700678"/>
            <a:ext cx="575989" cy="576197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7055189" y="1700153"/>
            <a:ext cx="577036" cy="577246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 userDrawn="1"/>
        </p:nvGrpSpPr>
        <p:grpSpPr>
          <a:xfrm>
            <a:off x="4463238" y="1700153"/>
            <a:ext cx="577036" cy="577246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5327222" y="1700153"/>
            <a:ext cx="577036" cy="577246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79605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15357" y="635100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254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6765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9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0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18"/>
          <p:cNvSpPr txBox="1"/>
          <p:nvPr/>
        </p:nvSpPr>
        <p:spPr>
          <a:xfrm>
            <a:off x="4341541" y="2637706"/>
            <a:ext cx="3913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第</a:t>
            </a:r>
            <a:r>
              <a:rPr lang="en-US" altLang="zh-CN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4</a:t>
            </a:r>
            <a:r>
              <a:rPr lang="zh-CN" altLang="en-US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章 函数</a:t>
            </a:r>
            <a:endParaRPr lang="en-US" altLang="zh-CN" sz="5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思源黑体 CN Medium" panose="020B0600000000000000" pitchFamily="34" charset="-122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718942" y="3861842"/>
            <a:ext cx="6336704" cy="430530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《JavaScript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前端开发案例教程（第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版）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endParaRPr lang="zh-CN" altLang="en-US" sz="2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什么是函数</a:t>
            </a:r>
          </a:p>
        </p:txBody>
      </p:sp>
      <p:grpSp>
        <p:nvGrpSpPr>
          <p:cNvPr id="11" name="组合 10"/>
          <p:cNvGrpSpPr/>
          <p:nvPr/>
        </p:nvGrpSpPr>
        <p:grpSpPr bwMode="auto">
          <a:xfrm>
            <a:off x="4899446" y="1989634"/>
            <a:ext cx="5300215" cy="3406605"/>
            <a:chOff x="3403599" y="2421469"/>
            <a:chExt cx="5040490" cy="2726268"/>
          </a:xfrm>
        </p:grpSpPr>
        <p:sp>
          <p:nvSpPr>
            <p:cNvPr id="17" name="圆角矩形标注 11"/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8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5344950" y="2318478"/>
            <a:ext cx="4512890" cy="2697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封装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一段完成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特定功能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的代码，相当于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将包含</a:t>
            </a:r>
            <a:r>
              <a:rPr lang="zh-CN" altLang="en-US" sz="18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条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多条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语句的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</a:t>
            </a:r>
            <a:r>
              <a:rPr lang="zh-CN" altLang="en-US" sz="18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块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“包裹”起来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，用户在使用时只需关心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返回值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，就能完成特定的功能。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3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函数的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优势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在于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提高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代码的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复用性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降低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程序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维护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难度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zh-CN" altLang="en-US" sz="1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什么是函数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618507" y="1568016"/>
            <a:ext cx="6963152" cy="1440000"/>
            <a:chOff x="2655457" y="2246012"/>
            <a:chExt cx="6963152" cy="1440000"/>
          </a:xfrm>
        </p:grpSpPr>
        <p:sp>
          <p:nvSpPr>
            <p:cNvPr id="9" name="Rectangle 58"/>
            <p:cNvSpPr>
              <a:spLocks noChangeArrowheads="1"/>
            </p:cNvSpPr>
            <p:nvPr/>
          </p:nvSpPr>
          <p:spPr bwMode="auto">
            <a:xfrm rot="2700000">
              <a:off x="3737952" y="2246012"/>
              <a:ext cx="1440000" cy="1440000"/>
            </a:xfrm>
            <a:prstGeom prst="rect">
              <a:avLst/>
            </a:pr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Rectangle 58"/>
            <p:cNvSpPr>
              <a:spLocks noChangeArrowheads="1"/>
            </p:cNvSpPr>
            <p:nvPr/>
          </p:nvSpPr>
          <p:spPr bwMode="auto">
            <a:xfrm rot="2700000">
              <a:off x="5376000" y="2246012"/>
              <a:ext cx="1440000" cy="14400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Rectangle 58"/>
            <p:cNvSpPr>
              <a:spLocks noChangeArrowheads="1"/>
            </p:cNvSpPr>
            <p:nvPr/>
          </p:nvSpPr>
          <p:spPr bwMode="auto">
            <a:xfrm rot="2700000">
              <a:off x="7084003" y="2246012"/>
              <a:ext cx="1440000" cy="1440000"/>
            </a:xfrm>
            <a:prstGeom prst="rect">
              <a:avLst/>
            </a:pr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29"/>
            <p:cNvSpPr>
              <a:spLocks noEditPoints="1"/>
            </p:cNvSpPr>
            <p:nvPr/>
          </p:nvSpPr>
          <p:spPr bwMode="auto">
            <a:xfrm>
              <a:off x="4193165" y="2651859"/>
              <a:ext cx="506744" cy="598693"/>
            </a:xfrm>
            <a:custGeom>
              <a:avLst/>
              <a:gdLst>
                <a:gd name="T0" fmla="*/ 344 w 420"/>
                <a:gd name="T1" fmla="*/ 0 h 496"/>
                <a:gd name="T2" fmla="*/ 332 w 420"/>
                <a:gd name="T3" fmla="*/ 79 h 496"/>
                <a:gd name="T4" fmla="*/ 347 w 420"/>
                <a:gd name="T5" fmla="*/ 92 h 496"/>
                <a:gd name="T6" fmla="*/ 360 w 420"/>
                <a:gd name="T7" fmla="*/ 13 h 496"/>
                <a:gd name="T8" fmla="*/ 193 w 420"/>
                <a:gd name="T9" fmla="*/ 362 h 496"/>
                <a:gd name="T10" fmla="*/ 145 w 420"/>
                <a:gd name="T11" fmla="*/ 410 h 496"/>
                <a:gd name="T12" fmla="*/ 193 w 420"/>
                <a:gd name="T13" fmla="*/ 362 h 496"/>
                <a:gd name="T14" fmla="*/ 229 w 420"/>
                <a:gd name="T15" fmla="*/ 362 h 496"/>
                <a:gd name="T16" fmla="*/ 276 w 420"/>
                <a:gd name="T17" fmla="*/ 410 h 496"/>
                <a:gd name="T18" fmla="*/ 110 w 420"/>
                <a:gd name="T19" fmla="*/ 362 h 496"/>
                <a:gd name="T20" fmla="*/ 62 w 420"/>
                <a:gd name="T21" fmla="*/ 410 h 496"/>
                <a:gd name="T22" fmla="*/ 110 w 420"/>
                <a:gd name="T23" fmla="*/ 362 h 496"/>
                <a:gd name="T24" fmla="*/ 312 w 420"/>
                <a:gd name="T25" fmla="*/ 291 h 496"/>
                <a:gd name="T26" fmla="*/ 360 w 420"/>
                <a:gd name="T27" fmla="*/ 338 h 496"/>
                <a:gd name="T28" fmla="*/ 193 w 420"/>
                <a:gd name="T29" fmla="*/ 291 h 496"/>
                <a:gd name="T30" fmla="*/ 145 w 420"/>
                <a:gd name="T31" fmla="*/ 338 h 496"/>
                <a:gd name="T32" fmla="*/ 193 w 420"/>
                <a:gd name="T33" fmla="*/ 291 h 496"/>
                <a:gd name="T34" fmla="*/ 229 w 420"/>
                <a:gd name="T35" fmla="*/ 291 h 496"/>
                <a:gd name="T36" fmla="*/ 276 w 420"/>
                <a:gd name="T37" fmla="*/ 338 h 496"/>
                <a:gd name="T38" fmla="*/ 110 w 420"/>
                <a:gd name="T39" fmla="*/ 291 h 496"/>
                <a:gd name="T40" fmla="*/ 62 w 420"/>
                <a:gd name="T41" fmla="*/ 338 h 496"/>
                <a:gd name="T42" fmla="*/ 110 w 420"/>
                <a:gd name="T43" fmla="*/ 291 h 496"/>
                <a:gd name="T44" fmla="*/ 312 w 420"/>
                <a:gd name="T45" fmla="*/ 219 h 496"/>
                <a:gd name="T46" fmla="*/ 360 w 420"/>
                <a:gd name="T47" fmla="*/ 267 h 496"/>
                <a:gd name="T48" fmla="*/ 193 w 420"/>
                <a:gd name="T49" fmla="*/ 219 h 496"/>
                <a:gd name="T50" fmla="*/ 145 w 420"/>
                <a:gd name="T51" fmla="*/ 267 h 496"/>
                <a:gd name="T52" fmla="*/ 193 w 420"/>
                <a:gd name="T53" fmla="*/ 219 h 496"/>
                <a:gd name="T54" fmla="*/ 229 w 420"/>
                <a:gd name="T55" fmla="*/ 219 h 496"/>
                <a:gd name="T56" fmla="*/ 276 w 420"/>
                <a:gd name="T57" fmla="*/ 267 h 496"/>
                <a:gd name="T58" fmla="*/ 77 w 420"/>
                <a:gd name="T59" fmla="*/ 0 h 496"/>
                <a:gd name="T60" fmla="*/ 62 w 420"/>
                <a:gd name="T61" fmla="*/ 13 h 496"/>
                <a:gd name="T62" fmla="*/ 75 w 420"/>
                <a:gd name="T63" fmla="*/ 92 h 496"/>
                <a:gd name="T64" fmla="*/ 90 w 420"/>
                <a:gd name="T65" fmla="*/ 79 h 496"/>
                <a:gd name="T66" fmla="*/ 77 w 420"/>
                <a:gd name="T67" fmla="*/ 0 h 496"/>
                <a:gd name="T68" fmla="*/ 392 w 420"/>
                <a:gd name="T69" fmla="*/ 441 h 496"/>
                <a:gd name="T70" fmla="*/ 34 w 420"/>
                <a:gd name="T71" fmla="*/ 446 h 496"/>
                <a:gd name="T72" fmla="*/ 28 w 420"/>
                <a:gd name="T73" fmla="*/ 185 h 496"/>
                <a:gd name="T74" fmla="*/ 386 w 420"/>
                <a:gd name="T75" fmla="*/ 180 h 496"/>
                <a:gd name="T76" fmla="*/ 392 w 420"/>
                <a:gd name="T77" fmla="*/ 460 h 496"/>
                <a:gd name="T78" fmla="*/ 28 w 420"/>
                <a:gd name="T79" fmla="*/ 463 h 496"/>
                <a:gd name="T80" fmla="*/ 392 w 420"/>
                <a:gd name="T81" fmla="*/ 460 h 496"/>
                <a:gd name="T82" fmla="*/ 392 w 420"/>
                <a:gd name="T83" fmla="*/ 481 h 496"/>
                <a:gd name="T84" fmla="*/ 28 w 420"/>
                <a:gd name="T85" fmla="*/ 478 h 496"/>
                <a:gd name="T86" fmla="*/ 386 w 420"/>
                <a:gd name="T87" fmla="*/ 41 h 496"/>
                <a:gd name="T88" fmla="*/ 420 w 420"/>
                <a:gd name="T89" fmla="*/ 463 h 496"/>
                <a:gd name="T90" fmla="*/ 34 w 420"/>
                <a:gd name="T91" fmla="*/ 496 h 496"/>
                <a:gd name="T92" fmla="*/ 0 w 420"/>
                <a:gd name="T93" fmla="*/ 75 h 496"/>
                <a:gd name="T94" fmla="*/ 51 w 420"/>
                <a:gd name="T95" fmla="*/ 41 h 496"/>
                <a:gd name="T96" fmla="*/ 69 w 420"/>
                <a:gd name="T97" fmla="*/ 106 h 496"/>
                <a:gd name="T98" fmla="*/ 101 w 420"/>
                <a:gd name="T99" fmla="*/ 88 h 496"/>
                <a:gd name="T100" fmla="*/ 321 w 420"/>
                <a:gd name="T101" fmla="*/ 41 h 496"/>
                <a:gd name="T102" fmla="*/ 339 w 420"/>
                <a:gd name="T103" fmla="*/ 106 h 496"/>
                <a:gd name="T104" fmla="*/ 370 w 420"/>
                <a:gd name="T105" fmla="*/ 88 h 496"/>
                <a:gd name="T106" fmla="*/ 386 w 420"/>
                <a:gd name="T107" fmla="*/ 41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0" h="496">
                  <a:moveTo>
                    <a:pt x="347" y="0"/>
                  </a:moveTo>
                  <a:cubicBezTo>
                    <a:pt x="346" y="0"/>
                    <a:pt x="345" y="0"/>
                    <a:pt x="344" y="0"/>
                  </a:cubicBezTo>
                  <a:cubicBezTo>
                    <a:pt x="337" y="0"/>
                    <a:pt x="332" y="6"/>
                    <a:pt x="332" y="13"/>
                  </a:cubicBezTo>
                  <a:cubicBezTo>
                    <a:pt x="332" y="79"/>
                    <a:pt x="332" y="79"/>
                    <a:pt x="332" y="79"/>
                  </a:cubicBezTo>
                  <a:cubicBezTo>
                    <a:pt x="332" y="87"/>
                    <a:pt x="337" y="92"/>
                    <a:pt x="344" y="92"/>
                  </a:cubicBezTo>
                  <a:cubicBezTo>
                    <a:pt x="345" y="92"/>
                    <a:pt x="346" y="92"/>
                    <a:pt x="347" y="92"/>
                  </a:cubicBezTo>
                  <a:cubicBezTo>
                    <a:pt x="354" y="92"/>
                    <a:pt x="360" y="87"/>
                    <a:pt x="360" y="79"/>
                  </a:cubicBezTo>
                  <a:cubicBezTo>
                    <a:pt x="360" y="13"/>
                    <a:pt x="360" y="13"/>
                    <a:pt x="360" y="13"/>
                  </a:cubicBezTo>
                  <a:cubicBezTo>
                    <a:pt x="360" y="6"/>
                    <a:pt x="354" y="0"/>
                    <a:pt x="347" y="0"/>
                  </a:cubicBezTo>
                  <a:close/>
                  <a:moveTo>
                    <a:pt x="193" y="362"/>
                  </a:moveTo>
                  <a:cubicBezTo>
                    <a:pt x="177" y="362"/>
                    <a:pt x="161" y="362"/>
                    <a:pt x="145" y="362"/>
                  </a:cubicBezTo>
                  <a:cubicBezTo>
                    <a:pt x="145" y="378"/>
                    <a:pt x="145" y="394"/>
                    <a:pt x="145" y="410"/>
                  </a:cubicBezTo>
                  <a:cubicBezTo>
                    <a:pt x="161" y="410"/>
                    <a:pt x="177" y="410"/>
                    <a:pt x="193" y="410"/>
                  </a:cubicBezTo>
                  <a:cubicBezTo>
                    <a:pt x="193" y="394"/>
                    <a:pt x="193" y="378"/>
                    <a:pt x="193" y="362"/>
                  </a:cubicBezTo>
                  <a:close/>
                  <a:moveTo>
                    <a:pt x="276" y="362"/>
                  </a:moveTo>
                  <a:cubicBezTo>
                    <a:pt x="260" y="362"/>
                    <a:pt x="245" y="362"/>
                    <a:pt x="229" y="362"/>
                  </a:cubicBezTo>
                  <a:cubicBezTo>
                    <a:pt x="229" y="378"/>
                    <a:pt x="229" y="394"/>
                    <a:pt x="229" y="410"/>
                  </a:cubicBezTo>
                  <a:cubicBezTo>
                    <a:pt x="245" y="410"/>
                    <a:pt x="260" y="410"/>
                    <a:pt x="276" y="410"/>
                  </a:cubicBezTo>
                  <a:cubicBezTo>
                    <a:pt x="276" y="394"/>
                    <a:pt x="276" y="378"/>
                    <a:pt x="276" y="362"/>
                  </a:cubicBezTo>
                  <a:close/>
                  <a:moveTo>
                    <a:pt x="110" y="362"/>
                  </a:moveTo>
                  <a:cubicBezTo>
                    <a:pt x="62" y="362"/>
                    <a:pt x="62" y="362"/>
                    <a:pt x="62" y="362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110" y="410"/>
                    <a:pt x="110" y="410"/>
                    <a:pt x="110" y="410"/>
                  </a:cubicBezTo>
                  <a:cubicBezTo>
                    <a:pt x="110" y="362"/>
                    <a:pt x="110" y="362"/>
                    <a:pt x="110" y="362"/>
                  </a:cubicBezTo>
                  <a:close/>
                  <a:moveTo>
                    <a:pt x="360" y="291"/>
                  </a:moveTo>
                  <a:cubicBezTo>
                    <a:pt x="312" y="291"/>
                    <a:pt x="312" y="291"/>
                    <a:pt x="312" y="291"/>
                  </a:cubicBezTo>
                  <a:cubicBezTo>
                    <a:pt x="312" y="338"/>
                    <a:pt x="312" y="338"/>
                    <a:pt x="312" y="338"/>
                  </a:cubicBezTo>
                  <a:cubicBezTo>
                    <a:pt x="360" y="338"/>
                    <a:pt x="360" y="338"/>
                    <a:pt x="360" y="338"/>
                  </a:cubicBezTo>
                  <a:cubicBezTo>
                    <a:pt x="360" y="291"/>
                    <a:pt x="360" y="291"/>
                    <a:pt x="360" y="291"/>
                  </a:cubicBezTo>
                  <a:close/>
                  <a:moveTo>
                    <a:pt x="193" y="291"/>
                  </a:moveTo>
                  <a:cubicBezTo>
                    <a:pt x="177" y="291"/>
                    <a:pt x="161" y="291"/>
                    <a:pt x="145" y="291"/>
                  </a:cubicBezTo>
                  <a:cubicBezTo>
                    <a:pt x="145" y="306"/>
                    <a:pt x="145" y="322"/>
                    <a:pt x="145" y="338"/>
                  </a:cubicBezTo>
                  <a:cubicBezTo>
                    <a:pt x="161" y="338"/>
                    <a:pt x="177" y="338"/>
                    <a:pt x="193" y="338"/>
                  </a:cubicBezTo>
                  <a:cubicBezTo>
                    <a:pt x="193" y="322"/>
                    <a:pt x="193" y="306"/>
                    <a:pt x="193" y="291"/>
                  </a:cubicBezTo>
                  <a:close/>
                  <a:moveTo>
                    <a:pt x="276" y="291"/>
                  </a:moveTo>
                  <a:cubicBezTo>
                    <a:pt x="260" y="291"/>
                    <a:pt x="245" y="291"/>
                    <a:pt x="229" y="291"/>
                  </a:cubicBezTo>
                  <a:cubicBezTo>
                    <a:pt x="229" y="306"/>
                    <a:pt x="229" y="322"/>
                    <a:pt x="229" y="338"/>
                  </a:cubicBezTo>
                  <a:cubicBezTo>
                    <a:pt x="245" y="338"/>
                    <a:pt x="260" y="338"/>
                    <a:pt x="276" y="338"/>
                  </a:cubicBezTo>
                  <a:cubicBezTo>
                    <a:pt x="276" y="322"/>
                    <a:pt x="276" y="306"/>
                    <a:pt x="276" y="291"/>
                  </a:cubicBezTo>
                  <a:close/>
                  <a:moveTo>
                    <a:pt x="110" y="291"/>
                  </a:moveTo>
                  <a:cubicBezTo>
                    <a:pt x="62" y="291"/>
                    <a:pt x="62" y="291"/>
                    <a:pt x="62" y="291"/>
                  </a:cubicBezTo>
                  <a:cubicBezTo>
                    <a:pt x="62" y="338"/>
                    <a:pt x="62" y="338"/>
                    <a:pt x="62" y="338"/>
                  </a:cubicBezTo>
                  <a:cubicBezTo>
                    <a:pt x="110" y="338"/>
                    <a:pt x="110" y="338"/>
                    <a:pt x="110" y="338"/>
                  </a:cubicBezTo>
                  <a:cubicBezTo>
                    <a:pt x="110" y="291"/>
                    <a:pt x="110" y="291"/>
                    <a:pt x="110" y="291"/>
                  </a:cubicBezTo>
                  <a:close/>
                  <a:moveTo>
                    <a:pt x="360" y="219"/>
                  </a:moveTo>
                  <a:cubicBezTo>
                    <a:pt x="312" y="219"/>
                    <a:pt x="312" y="219"/>
                    <a:pt x="312" y="219"/>
                  </a:cubicBezTo>
                  <a:cubicBezTo>
                    <a:pt x="312" y="267"/>
                    <a:pt x="312" y="267"/>
                    <a:pt x="312" y="267"/>
                  </a:cubicBezTo>
                  <a:cubicBezTo>
                    <a:pt x="360" y="267"/>
                    <a:pt x="360" y="267"/>
                    <a:pt x="360" y="267"/>
                  </a:cubicBezTo>
                  <a:cubicBezTo>
                    <a:pt x="360" y="219"/>
                    <a:pt x="360" y="219"/>
                    <a:pt x="360" y="219"/>
                  </a:cubicBezTo>
                  <a:close/>
                  <a:moveTo>
                    <a:pt x="193" y="219"/>
                  </a:moveTo>
                  <a:cubicBezTo>
                    <a:pt x="177" y="219"/>
                    <a:pt x="161" y="219"/>
                    <a:pt x="145" y="219"/>
                  </a:cubicBezTo>
                  <a:cubicBezTo>
                    <a:pt x="145" y="235"/>
                    <a:pt x="145" y="251"/>
                    <a:pt x="145" y="267"/>
                  </a:cubicBezTo>
                  <a:cubicBezTo>
                    <a:pt x="161" y="267"/>
                    <a:pt x="177" y="267"/>
                    <a:pt x="193" y="267"/>
                  </a:cubicBezTo>
                  <a:cubicBezTo>
                    <a:pt x="193" y="251"/>
                    <a:pt x="193" y="235"/>
                    <a:pt x="193" y="219"/>
                  </a:cubicBezTo>
                  <a:close/>
                  <a:moveTo>
                    <a:pt x="276" y="219"/>
                  </a:moveTo>
                  <a:cubicBezTo>
                    <a:pt x="260" y="219"/>
                    <a:pt x="245" y="219"/>
                    <a:pt x="229" y="219"/>
                  </a:cubicBezTo>
                  <a:cubicBezTo>
                    <a:pt x="229" y="235"/>
                    <a:pt x="229" y="251"/>
                    <a:pt x="229" y="267"/>
                  </a:cubicBezTo>
                  <a:cubicBezTo>
                    <a:pt x="245" y="267"/>
                    <a:pt x="260" y="267"/>
                    <a:pt x="276" y="267"/>
                  </a:cubicBezTo>
                  <a:cubicBezTo>
                    <a:pt x="276" y="251"/>
                    <a:pt x="276" y="235"/>
                    <a:pt x="276" y="219"/>
                  </a:cubicBezTo>
                  <a:close/>
                  <a:moveTo>
                    <a:pt x="77" y="0"/>
                  </a:moveTo>
                  <a:cubicBezTo>
                    <a:pt x="76" y="0"/>
                    <a:pt x="76" y="0"/>
                    <a:pt x="75" y="0"/>
                  </a:cubicBezTo>
                  <a:cubicBezTo>
                    <a:pt x="68" y="0"/>
                    <a:pt x="62" y="6"/>
                    <a:pt x="62" y="13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2" y="87"/>
                    <a:pt x="68" y="92"/>
                    <a:pt x="75" y="92"/>
                  </a:cubicBezTo>
                  <a:cubicBezTo>
                    <a:pt x="76" y="92"/>
                    <a:pt x="76" y="92"/>
                    <a:pt x="77" y="92"/>
                  </a:cubicBezTo>
                  <a:cubicBezTo>
                    <a:pt x="84" y="92"/>
                    <a:pt x="90" y="87"/>
                    <a:pt x="90" y="79"/>
                  </a:cubicBezTo>
                  <a:cubicBezTo>
                    <a:pt x="90" y="13"/>
                    <a:pt x="90" y="13"/>
                    <a:pt x="90" y="13"/>
                  </a:cubicBezTo>
                  <a:cubicBezTo>
                    <a:pt x="90" y="6"/>
                    <a:pt x="84" y="0"/>
                    <a:pt x="77" y="0"/>
                  </a:cubicBezTo>
                  <a:close/>
                  <a:moveTo>
                    <a:pt x="392" y="185"/>
                  </a:moveTo>
                  <a:cubicBezTo>
                    <a:pt x="392" y="441"/>
                    <a:pt x="392" y="441"/>
                    <a:pt x="392" y="441"/>
                  </a:cubicBezTo>
                  <a:cubicBezTo>
                    <a:pt x="392" y="443"/>
                    <a:pt x="389" y="446"/>
                    <a:pt x="386" y="446"/>
                  </a:cubicBezTo>
                  <a:cubicBezTo>
                    <a:pt x="34" y="446"/>
                    <a:pt x="34" y="446"/>
                    <a:pt x="34" y="446"/>
                  </a:cubicBezTo>
                  <a:cubicBezTo>
                    <a:pt x="31" y="446"/>
                    <a:pt x="28" y="443"/>
                    <a:pt x="28" y="441"/>
                  </a:cubicBezTo>
                  <a:cubicBezTo>
                    <a:pt x="28" y="185"/>
                    <a:pt x="28" y="185"/>
                    <a:pt x="28" y="185"/>
                  </a:cubicBezTo>
                  <a:cubicBezTo>
                    <a:pt x="28" y="182"/>
                    <a:pt x="31" y="180"/>
                    <a:pt x="34" y="180"/>
                  </a:cubicBezTo>
                  <a:cubicBezTo>
                    <a:pt x="386" y="180"/>
                    <a:pt x="386" y="180"/>
                    <a:pt x="386" y="180"/>
                  </a:cubicBezTo>
                  <a:cubicBezTo>
                    <a:pt x="389" y="180"/>
                    <a:pt x="392" y="182"/>
                    <a:pt x="392" y="185"/>
                  </a:cubicBezTo>
                  <a:close/>
                  <a:moveTo>
                    <a:pt x="392" y="460"/>
                  </a:moveTo>
                  <a:cubicBezTo>
                    <a:pt x="392" y="463"/>
                    <a:pt x="392" y="463"/>
                    <a:pt x="392" y="463"/>
                  </a:cubicBezTo>
                  <a:cubicBezTo>
                    <a:pt x="28" y="463"/>
                    <a:pt x="28" y="463"/>
                    <a:pt x="28" y="463"/>
                  </a:cubicBezTo>
                  <a:cubicBezTo>
                    <a:pt x="28" y="460"/>
                    <a:pt x="28" y="460"/>
                    <a:pt x="28" y="460"/>
                  </a:cubicBezTo>
                  <a:cubicBezTo>
                    <a:pt x="392" y="460"/>
                    <a:pt x="392" y="460"/>
                    <a:pt x="392" y="460"/>
                  </a:cubicBezTo>
                  <a:close/>
                  <a:moveTo>
                    <a:pt x="392" y="478"/>
                  </a:moveTo>
                  <a:cubicBezTo>
                    <a:pt x="392" y="481"/>
                    <a:pt x="392" y="481"/>
                    <a:pt x="392" y="481"/>
                  </a:cubicBezTo>
                  <a:cubicBezTo>
                    <a:pt x="28" y="481"/>
                    <a:pt x="28" y="481"/>
                    <a:pt x="28" y="481"/>
                  </a:cubicBezTo>
                  <a:cubicBezTo>
                    <a:pt x="28" y="478"/>
                    <a:pt x="28" y="478"/>
                    <a:pt x="28" y="478"/>
                  </a:cubicBezTo>
                  <a:cubicBezTo>
                    <a:pt x="392" y="478"/>
                    <a:pt x="392" y="478"/>
                    <a:pt x="392" y="478"/>
                  </a:cubicBezTo>
                  <a:close/>
                  <a:moveTo>
                    <a:pt x="386" y="41"/>
                  </a:moveTo>
                  <a:cubicBezTo>
                    <a:pt x="405" y="41"/>
                    <a:pt x="420" y="56"/>
                    <a:pt x="420" y="75"/>
                  </a:cubicBezTo>
                  <a:cubicBezTo>
                    <a:pt x="420" y="463"/>
                    <a:pt x="420" y="463"/>
                    <a:pt x="420" y="463"/>
                  </a:cubicBezTo>
                  <a:cubicBezTo>
                    <a:pt x="420" y="481"/>
                    <a:pt x="405" y="496"/>
                    <a:pt x="386" y="496"/>
                  </a:cubicBezTo>
                  <a:cubicBezTo>
                    <a:pt x="269" y="496"/>
                    <a:pt x="151" y="496"/>
                    <a:pt x="34" y="496"/>
                  </a:cubicBezTo>
                  <a:cubicBezTo>
                    <a:pt x="15" y="496"/>
                    <a:pt x="0" y="481"/>
                    <a:pt x="0" y="46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56"/>
                    <a:pt x="15" y="41"/>
                    <a:pt x="34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1" y="57"/>
                    <a:pt x="51" y="72"/>
                    <a:pt x="51" y="88"/>
                  </a:cubicBezTo>
                  <a:cubicBezTo>
                    <a:pt x="51" y="98"/>
                    <a:pt x="59" y="106"/>
                    <a:pt x="69" y="106"/>
                  </a:cubicBezTo>
                  <a:cubicBezTo>
                    <a:pt x="74" y="106"/>
                    <a:pt x="78" y="106"/>
                    <a:pt x="83" y="106"/>
                  </a:cubicBezTo>
                  <a:cubicBezTo>
                    <a:pt x="93" y="106"/>
                    <a:pt x="101" y="98"/>
                    <a:pt x="101" y="88"/>
                  </a:cubicBezTo>
                  <a:cubicBezTo>
                    <a:pt x="101" y="72"/>
                    <a:pt x="101" y="57"/>
                    <a:pt x="101" y="41"/>
                  </a:cubicBezTo>
                  <a:cubicBezTo>
                    <a:pt x="321" y="41"/>
                    <a:pt x="321" y="41"/>
                    <a:pt x="321" y="41"/>
                  </a:cubicBezTo>
                  <a:cubicBezTo>
                    <a:pt x="321" y="57"/>
                    <a:pt x="321" y="72"/>
                    <a:pt x="321" y="88"/>
                  </a:cubicBezTo>
                  <a:cubicBezTo>
                    <a:pt x="321" y="98"/>
                    <a:pt x="329" y="106"/>
                    <a:pt x="339" y="106"/>
                  </a:cubicBezTo>
                  <a:cubicBezTo>
                    <a:pt x="343" y="106"/>
                    <a:pt x="348" y="106"/>
                    <a:pt x="352" y="106"/>
                  </a:cubicBezTo>
                  <a:cubicBezTo>
                    <a:pt x="362" y="106"/>
                    <a:pt x="370" y="98"/>
                    <a:pt x="370" y="88"/>
                  </a:cubicBezTo>
                  <a:cubicBezTo>
                    <a:pt x="370" y="72"/>
                    <a:pt x="370" y="57"/>
                    <a:pt x="370" y="41"/>
                  </a:cubicBezTo>
                  <a:lnTo>
                    <a:pt x="386" y="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7516809" y="2606482"/>
              <a:ext cx="551558" cy="689448"/>
            </a:xfrm>
            <a:custGeom>
              <a:avLst/>
              <a:gdLst>
                <a:gd name="T0" fmla="*/ 100 w 408"/>
                <a:gd name="T1" fmla="*/ 18 h 510"/>
                <a:gd name="T2" fmla="*/ 290 w 408"/>
                <a:gd name="T3" fmla="*/ 368 h 510"/>
                <a:gd name="T4" fmla="*/ 345 w 408"/>
                <a:gd name="T5" fmla="*/ 332 h 510"/>
                <a:gd name="T6" fmla="*/ 259 w 408"/>
                <a:gd name="T7" fmla="*/ 464 h 510"/>
                <a:gd name="T8" fmla="*/ 267 w 408"/>
                <a:gd name="T9" fmla="*/ 397 h 510"/>
                <a:gd name="T10" fmla="*/ 241 w 408"/>
                <a:gd name="T11" fmla="*/ 345 h 510"/>
                <a:gd name="T12" fmla="*/ 216 w 408"/>
                <a:gd name="T13" fmla="*/ 319 h 510"/>
                <a:gd name="T14" fmla="*/ 320 w 408"/>
                <a:gd name="T15" fmla="*/ 474 h 510"/>
                <a:gd name="T16" fmla="*/ 159 w 408"/>
                <a:gd name="T17" fmla="*/ 386 h 510"/>
                <a:gd name="T18" fmla="*/ 196 w 408"/>
                <a:gd name="T19" fmla="*/ 298 h 510"/>
                <a:gd name="T20" fmla="*/ 229 w 408"/>
                <a:gd name="T21" fmla="*/ 381 h 510"/>
                <a:gd name="T22" fmla="*/ 338 w 408"/>
                <a:gd name="T23" fmla="*/ 391 h 510"/>
                <a:gd name="T24" fmla="*/ 278 w 408"/>
                <a:gd name="T25" fmla="*/ 440 h 510"/>
                <a:gd name="T26" fmla="*/ 289 w 408"/>
                <a:gd name="T27" fmla="*/ 332 h 510"/>
                <a:gd name="T28" fmla="*/ 126 w 408"/>
                <a:gd name="T29" fmla="*/ 86 h 510"/>
                <a:gd name="T30" fmla="*/ 138 w 408"/>
                <a:gd name="T31" fmla="*/ 19 h 510"/>
                <a:gd name="T32" fmla="*/ 217 w 408"/>
                <a:gd name="T33" fmla="*/ 61 h 510"/>
                <a:gd name="T34" fmla="*/ 127 w 408"/>
                <a:gd name="T35" fmla="*/ 22 h 510"/>
                <a:gd name="T36" fmla="*/ 244 w 408"/>
                <a:gd name="T37" fmla="*/ 59 h 510"/>
                <a:gd name="T38" fmla="*/ 134 w 408"/>
                <a:gd name="T39" fmla="*/ 343 h 510"/>
                <a:gd name="T40" fmla="*/ 87 w 408"/>
                <a:gd name="T41" fmla="*/ 290 h 510"/>
                <a:gd name="T42" fmla="*/ 86 w 408"/>
                <a:gd name="T43" fmla="*/ 290 h 510"/>
                <a:gd name="T44" fmla="*/ 85 w 408"/>
                <a:gd name="T45" fmla="*/ 290 h 510"/>
                <a:gd name="T46" fmla="*/ 84 w 408"/>
                <a:gd name="T47" fmla="*/ 289 h 510"/>
                <a:gd name="T48" fmla="*/ 83 w 408"/>
                <a:gd name="T49" fmla="*/ 289 h 510"/>
                <a:gd name="T50" fmla="*/ 83 w 408"/>
                <a:gd name="T51" fmla="*/ 289 h 510"/>
                <a:gd name="T52" fmla="*/ 82 w 408"/>
                <a:gd name="T53" fmla="*/ 289 h 510"/>
                <a:gd name="T54" fmla="*/ 81 w 408"/>
                <a:gd name="T55" fmla="*/ 288 h 510"/>
                <a:gd name="T56" fmla="*/ 81 w 408"/>
                <a:gd name="T57" fmla="*/ 288 h 510"/>
                <a:gd name="T58" fmla="*/ 80 w 408"/>
                <a:gd name="T59" fmla="*/ 287 h 510"/>
                <a:gd name="T60" fmla="*/ 80 w 408"/>
                <a:gd name="T61" fmla="*/ 287 h 510"/>
                <a:gd name="T62" fmla="*/ 79 w 408"/>
                <a:gd name="T63" fmla="*/ 286 h 510"/>
                <a:gd name="T64" fmla="*/ 79 w 408"/>
                <a:gd name="T65" fmla="*/ 285 h 510"/>
                <a:gd name="T66" fmla="*/ 78 w 408"/>
                <a:gd name="T67" fmla="*/ 284 h 510"/>
                <a:gd name="T68" fmla="*/ 78 w 408"/>
                <a:gd name="T69" fmla="*/ 284 h 510"/>
                <a:gd name="T70" fmla="*/ 78 w 408"/>
                <a:gd name="T71" fmla="*/ 283 h 510"/>
                <a:gd name="T72" fmla="*/ 78 w 408"/>
                <a:gd name="T73" fmla="*/ 282 h 510"/>
                <a:gd name="T74" fmla="*/ 77 w 408"/>
                <a:gd name="T75" fmla="*/ 281 h 510"/>
                <a:gd name="T76" fmla="*/ 77 w 408"/>
                <a:gd name="T77" fmla="*/ 281 h 510"/>
                <a:gd name="T78" fmla="*/ 77 w 408"/>
                <a:gd name="T79" fmla="*/ 280 h 510"/>
                <a:gd name="T80" fmla="*/ 77 w 408"/>
                <a:gd name="T81" fmla="*/ 279 h 510"/>
                <a:gd name="T82" fmla="*/ 78 w 408"/>
                <a:gd name="T83" fmla="*/ 278 h 510"/>
                <a:gd name="T84" fmla="*/ 78 w 408"/>
                <a:gd name="T85" fmla="*/ 278 h 510"/>
                <a:gd name="T86" fmla="*/ 78 w 408"/>
                <a:gd name="T87" fmla="*/ 277 h 510"/>
                <a:gd name="T88" fmla="*/ 79 w 408"/>
                <a:gd name="T89" fmla="*/ 276 h 510"/>
                <a:gd name="T90" fmla="*/ 79 w 408"/>
                <a:gd name="T91" fmla="*/ 275 h 510"/>
                <a:gd name="T92" fmla="*/ 80 w 408"/>
                <a:gd name="T93" fmla="*/ 274 h 510"/>
                <a:gd name="T94" fmla="*/ 80 w 408"/>
                <a:gd name="T95" fmla="*/ 274 h 510"/>
                <a:gd name="T96" fmla="*/ 81 w 408"/>
                <a:gd name="T97" fmla="*/ 273 h 510"/>
                <a:gd name="T98" fmla="*/ 82 w 408"/>
                <a:gd name="T99" fmla="*/ 272 h 510"/>
                <a:gd name="T100" fmla="*/ 83 w 408"/>
                <a:gd name="T101" fmla="*/ 272 h 510"/>
                <a:gd name="T102" fmla="*/ 84 w 408"/>
                <a:gd name="T103" fmla="*/ 272 h 510"/>
                <a:gd name="T104" fmla="*/ 86 w 408"/>
                <a:gd name="T105" fmla="*/ 271 h 510"/>
                <a:gd name="T106" fmla="*/ 77 w 408"/>
                <a:gd name="T107" fmla="*/ 280 h 510"/>
                <a:gd name="T108" fmla="*/ 87 w 408"/>
                <a:gd name="T109" fmla="*/ 237 h 510"/>
                <a:gd name="T110" fmla="*/ 267 w 408"/>
                <a:gd name="T111" fmla="*/ 175 h 510"/>
                <a:gd name="T112" fmla="*/ 258 w 408"/>
                <a:gd name="T113" fmla="*/ 115 h 510"/>
                <a:gd name="T114" fmla="*/ 87 w 408"/>
                <a:gd name="T115" fmla="*/ 115 h 510"/>
                <a:gd name="T116" fmla="*/ 212 w 408"/>
                <a:gd name="T117" fmla="*/ 28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8" h="510">
                  <a:moveTo>
                    <a:pt x="23" y="460"/>
                  </a:moveTo>
                  <a:cubicBezTo>
                    <a:pt x="147" y="460"/>
                    <a:pt x="147" y="460"/>
                    <a:pt x="147" y="460"/>
                  </a:cubicBezTo>
                  <a:cubicBezTo>
                    <a:pt x="140" y="447"/>
                    <a:pt x="135" y="434"/>
                    <a:pt x="132" y="419"/>
                  </a:cubicBezTo>
                  <a:cubicBezTo>
                    <a:pt x="43" y="419"/>
                    <a:pt x="43" y="419"/>
                    <a:pt x="43" y="419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100" y="59"/>
                    <a:pt x="100" y="59"/>
                    <a:pt x="100" y="59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11" y="18"/>
                    <a:pt x="0" y="28"/>
                    <a:pt x="0" y="41"/>
                  </a:cubicBezTo>
                  <a:cubicBezTo>
                    <a:pt x="0" y="437"/>
                    <a:pt x="0" y="437"/>
                    <a:pt x="0" y="437"/>
                  </a:cubicBezTo>
                  <a:cubicBezTo>
                    <a:pt x="0" y="450"/>
                    <a:pt x="11" y="460"/>
                    <a:pt x="23" y="460"/>
                  </a:cubicBezTo>
                  <a:close/>
                  <a:moveTo>
                    <a:pt x="286" y="370"/>
                  </a:moveTo>
                  <a:cubicBezTo>
                    <a:pt x="286" y="370"/>
                    <a:pt x="287" y="369"/>
                    <a:pt x="287" y="369"/>
                  </a:cubicBezTo>
                  <a:cubicBezTo>
                    <a:pt x="288" y="368"/>
                    <a:pt x="289" y="368"/>
                    <a:pt x="290" y="368"/>
                  </a:cubicBezTo>
                  <a:cubicBezTo>
                    <a:pt x="291" y="369"/>
                    <a:pt x="291" y="369"/>
                    <a:pt x="291" y="370"/>
                  </a:cubicBezTo>
                  <a:cubicBezTo>
                    <a:pt x="292" y="370"/>
                    <a:pt x="292" y="370"/>
                    <a:pt x="292" y="370"/>
                  </a:cubicBezTo>
                  <a:cubicBezTo>
                    <a:pt x="337" y="325"/>
                    <a:pt x="337" y="325"/>
                    <a:pt x="337" y="325"/>
                  </a:cubicBezTo>
                  <a:cubicBezTo>
                    <a:pt x="338" y="324"/>
                    <a:pt x="340" y="323"/>
                    <a:pt x="341" y="323"/>
                  </a:cubicBezTo>
                  <a:cubicBezTo>
                    <a:pt x="342" y="323"/>
                    <a:pt x="344" y="324"/>
                    <a:pt x="345" y="325"/>
                  </a:cubicBezTo>
                  <a:cubicBezTo>
                    <a:pt x="346" y="326"/>
                    <a:pt x="346" y="327"/>
                    <a:pt x="346" y="329"/>
                  </a:cubicBezTo>
                  <a:cubicBezTo>
                    <a:pt x="346" y="330"/>
                    <a:pt x="346" y="331"/>
                    <a:pt x="345" y="332"/>
                  </a:cubicBezTo>
                  <a:cubicBezTo>
                    <a:pt x="293" y="384"/>
                    <a:pt x="293" y="384"/>
                    <a:pt x="293" y="384"/>
                  </a:cubicBezTo>
                  <a:cubicBezTo>
                    <a:pt x="300" y="389"/>
                    <a:pt x="300" y="389"/>
                    <a:pt x="300" y="389"/>
                  </a:cubicBezTo>
                  <a:cubicBezTo>
                    <a:pt x="302" y="391"/>
                    <a:pt x="303" y="392"/>
                    <a:pt x="303" y="394"/>
                  </a:cubicBezTo>
                  <a:cubicBezTo>
                    <a:pt x="304" y="398"/>
                    <a:pt x="301" y="402"/>
                    <a:pt x="297" y="403"/>
                  </a:cubicBezTo>
                  <a:cubicBezTo>
                    <a:pt x="295" y="403"/>
                    <a:pt x="293" y="403"/>
                    <a:pt x="291" y="401"/>
                  </a:cubicBezTo>
                  <a:cubicBezTo>
                    <a:pt x="283" y="396"/>
                    <a:pt x="283" y="396"/>
                    <a:pt x="283" y="396"/>
                  </a:cubicBezTo>
                  <a:cubicBezTo>
                    <a:pt x="259" y="464"/>
                    <a:pt x="259" y="464"/>
                    <a:pt x="259" y="464"/>
                  </a:cubicBezTo>
                  <a:cubicBezTo>
                    <a:pt x="259" y="465"/>
                    <a:pt x="258" y="465"/>
                    <a:pt x="258" y="466"/>
                  </a:cubicBezTo>
                  <a:cubicBezTo>
                    <a:pt x="256" y="466"/>
                    <a:pt x="254" y="466"/>
                    <a:pt x="253" y="464"/>
                  </a:cubicBezTo>
                  <a:cubicBezTo>
                    <a:pt x="253" y="463"/>
                    <a:pt x="253" y="463"/>
                    <a:pt x="253" y="462"/>
                  </a:cubicBezTo>
                  <a:cubicBezTo>
                    <a:pt x="274" y="402"/>
                    <a:pt x="274" y="402"/>
                    <a:pt x="274" y="402"/>
                  </a:cubicBezTo>
                  <a:cubicBezTo>
                    <a:pt x="274" y="402"/>
                    <a:pt x="273" y="403"/>
                    <a:pt x="272" y="403"/>
                  </a:cubicBezTo>
                  <a:cubicBezTo>
                    <a:pt x="271" y="403"/>
                    <a:pt x="270" y="402"/>
                    <a:pt x="269" y="401"/>
                  </a:cubicBezTo>
                  <a:cubicBezTo>
                    <a:pt x="268" y="400"/>
                    <a:pt x="267" y="399"/>
                    <a:pt x="267" y="397"/>
                  </a:cubicBezTo>
                  <a:cubicBezTo>
                    <a:pt x="267" y="396"/>
                    <a:pt x="268" y="394"/>
                    <a:pt x="269" y="393"/>
                  </a:cubicBezTo>
                  <a:cubicBezTo>
                    <a:pt x="274" y="388"/>
                    <a:pt x="274" y="388"/>
                    <a:pt x="274" y="388"/>
                  </a:cubicBezTo>
                  <a:cubicBezTo>
                    <a:pt x="232" y="357"/>
                    <a:pt x="232" y="357"/>
                    <a:pt x="232" y="357"/>
                  </a:cubicBezTo>
                  <a:cubicBezTo>
                    <a:pt x="231" y="356"/>
                    <a:pt x="230" y="354"/>
                    <a:pt x="229" y="352"/>
                  </a:cubicBezTo>
                  <a:cubicBezTo>
                    <a:pt x="229" y="350"/>
                    <a:pt x="230" y="348"/>
                    <a:pt x="231" y="347"/>
                  </a:cubicBezTo>
                  <a:cubicBezTo>
                    <a:pt x="232" y="345"/>
                    <a:pt x="234" y="344"/>
                    <a:pt x="236" y="344"/>
                  </a:cubicBezTo>
                  <a:cubicBezTo>
                    <a:pt x="238" y="344"/>
                    <a:pt x="240" y="344"/>
                    <a:pt x="241" y="345"/>
                  </a:cubicBezTo>
                  <a:cubicBezTo>
                    <a:pt x="283" y="377"/>
                    <a:pt x="283" y="377"/>
                    <a:pt x="283" y="377"/>
                  </a:cubicBezTo>
                  <a:cubicBezTo>
                    <a:pt x="286" y="370"/>
                    <a:pt x="286" y="370"/>
                    <a:pt x="286" y="370"/>
                  </a:cubicBezTo>
                  <a:close/>
                  <a:moveTo>
                    <a:pt x="350" y="319"/>
                  </a:moveTo>
                  <a:cubicBezTo>
                    <a:pt x="342" y="310"/>
                    <a:pt x="331" y="303"/>
                    <a:pt x="320" y="299"/>
                  </a:cubicBezTo>
                  <a:cubicBezTo>
                    <a:pt x="309" y="294"/>
                    <a:pt x="296" y="291"/>
                    <a:pt x="283" y="291"/>
                  </a:cubicBezTo>
                  <a:cubicBezTo>
                    <a:pt x="271" y="291"/>
                    <a:pt x="258" y="294"/>
                    <a:pt x="247" y="299"/>
                  </a:cubicBezTo>
                  <a:cubicBezTo>
                    <a:pt x="236" y="303"/>
                    <a:pt x="225" y="310"/>
                    <a:pt x="216" y="319"/>
                  </a:cubicBezTo>
                  <a:cubicBezTo>
                    <a:pt x="208" y="328"/>
                    <a:pt x="201" y="338"/>
                    <a:pt x="196" y="350"/>
                  </a:cubicBezTo>
                  <a:cubicBezTo>
                    <a:pt x="191" y="361"/>
                    <a:pt x="189" y="373"/>
                    <a:pt x="189" y="386"/>
                  </a:cubicBezTo>
                  <a:cubicBezTo>
                    <a:pt x="189" y="399"/>
                    <a:pt x="191" y="411"/>
                    <a:pt x="196" y="422"/>
                  </a:cubicBezTo>
                  <a:cubicBezTo>
                    <a:pt x="201" y="434"/>
                    <a:pt x="208" y="444"/>
                    <a:pt x="216" y="453"/>
                  </a:cubicBezTo>
                  <a:cubicBezTo>
                    <a:pt x="225" y="462"/>
                    <a:pt x="236" y="469"/>
                    <a:pt x="247" y="474"/>
                  </a:cubicBezTo>
                  <a:cubicBezTo>
                    <a:pt x="258" y="478"/>
                    <a:pt x="271" y="481"/>
                    <a:pt x="283" y="481"/>
                  </a:cubicBezTo>
                  <a:cubicBezTo>
                    <a:pt x="296" y="481"/>
                    <a:pt x="309" y="478"/>
                    <a:pt x="320" y="474"/>
                  </a:cubicBezTo>
                  <a:cubicBezTo>
                    <a:pt x="331" y="469"/>
                    <a:pt x="342" y="462"/>
                    <a:pt x="350" y="453"/>
                  </a:cubicBezTo>
                  <a:cubicBezTo>
                    <a:pt x="359" y="444"/>
                    <a:pt x="366" y="434"/>
                    <a:pt x="371" y="422"/>
                  </a:cubicBezTo>
                  <a:cubicBezTo>
                    <a:pt x="376" y="411"/>
                    <a:pt x="378" y="399"/>
                    <a:pt x="378" y="386"/>
                  </a:cubicBezTo>
                  <a:cubicBezTo>
                    <a:pt x="378" y="373"/>
                    <a:pt x="376" y="361"/>
                    <a:pt x="371" y="350"/>
                  </a:cubicBezTo>
                  <a:cubicBezTo>
                    <a:pt x="366" y="338"/>
                    <a:pt x="359" y="328"/>
                    <a:pt x="350" y="319"/>
                  </a:cubicBezTo>
                  <a:close/>
                  <a:moveTo>
                    <a:pt x="196" y="298"/>
                  </a:moveTo>
                  <a:cubicBezTo>
                    <a:pt x="173" y="321"/>
                    <a:pt x="159" y="352"/>
                    <a:pt x="159" y="386"/>
                  </a:cubicBezTo>
                  <a:cubicBezTo>
                    <a:pt x="159" y="420"/>
                    <a:pt x="173" y="451"/>
                    <a:pt x="196" y="474"/>
                  </a:cubicBezTo>
                  <a:cubicBezTo>
                    <a:pt x="218" y="496"/>
                    <a:pt x="249" y="510"/>
                    <a:pt x="283" y="510"/>
                  </a:cubicBezTo>
                  <a:cubicBezTo>
                    <a:pt x="318" y="510"/>
                    <a:pt x="349" y="496"/>
                    <a:pt x="371" y="474"/>
                  </a:cubicBezTo>
                  <a:cubicBezTo>
                    <a:pt x="394" y="451"/>
                    <a:pt x="408" y="420"/>
                    <a:pt x="408" y="386"/>
                  </a:cubicBezTo>
                  <a:cubicBezTo>
                    <a:pt x="408" y="352"/>
                    <a:pt x="394" y="321"/>
                    <a:pt x="371" y="298"/>
                  </a:cubicBezTo>
                  <a:cubicBezTo>
                    <a:pt x="349" y="276"/>
                    <a:pt x="318" y="262"/>
                    <a:pt x="283" y="262"/>
                  </a:cubicBezTo>
                  <a:cubicBezTo>
                    <a:pt x="249" y="262"/>
                    <a:pt x="218" y="276"/>
                    <a:pt x="196" y="298"/>
                  </a:cubicBezTo>
                  <a:close/>
                  <a:moveTo>
                    <a:pt x="229" y="381"/>
                  </a:moveTo>
                  <a:cubicBezTo>
                    <a:pt x="202" y="381"/>
                    <a:pt x="202" y="381"/>
                    <a:pt x="202" y="381"/>
                  </a:cubicBezTo>
                  <a:cubicBezTo>
                    <a:pt x="199" y="381"/>
                    <a:pt x="197" y="383"/>
                    <a:pt x="197" y="386"/>
                  </a:cubicBezTo>
                  <a:cubicBezTo>
                    <a:pt x="197" y="389"/>
                    <a:pt x="199" y="391"/>
                    <a:pt x="202" y="391"/>
                  </a:cubicBezTo>
                  <a:cubicBezTo>
                    <a:pt x="229" y="391"/>
                    <a:pt x="229" y="391"/>
                    <a:pt x="229" y="391"/>
                  </a:cubicBezTo>
                  <a:cubicBezTo>
                    <a:pt x="232" y="391"/>
                    <a:pt x="235" y="389"/>
                    <a:pt x="235" y="386"/>
                  </a:cubicBezTo>
                  <a:cubicBezTo>
                    <a:pt x="235" y="383"/>
                    <a:pt x="232" y="381"/>
                    <a:pt x="229" y="381"/>
                  </a:cubicBezTo>
                  <a:close/>
                  <a:moveTo>
                    <a:pt x="338" y="391"/>
                  </a:moveTo>
                  <a:cubicBezTo>
                    <a:pt x="365" y="391"/>
                    <a:pt x="365" y="391"/>
                    <a:pt x="365" y="391"/>
                  </a:cubicBezTo>
                  <a:cubicBezTo>
                    <a:pt x="368" y="391"/>
                    <a:pt x="370" y="389"/>
                    <a:pt x="370" y="386"/>
                  </a:cubicBezTo>
                  <a:cubicBezTo>
                    <a:pt x="370" y="383"/>
                    <a:pt x="368" y="381"/>
                    <a:pt x="365" y="381"/>
                  </a:cubicBezTo>
                  <a:cubicBezTo>
                    <a:pt x="338" y="381"/>
                    <a:pt x="338" y="381"/>
                    <a:pt x="338" y="381"/>
                  </a:cubicBezTo>
                  <a:cubicBezTo>
                    <a:pt x="335" y="381"/>
                    <a:pt x="332" y="383"/>
                    <a:pt x="332" y="386"/>
                  </a:cubicBezTo>
                  <a:cubicBezTo>
                    <a:pt x="332" y="389"/>
                    <a:pt x="335" y="391"/>
                    <a:pt x="338" y="391"/>
                  </a:cubicBezTo>
                  <a:close/>
                  <a:moveTo>
                    <a:pt x="278" y="440"/>
                  </a:moveTo>
                  <a:cubicBezTo>
                    <a:pt x="278" y="467"/>
                    <a:pt x="278" y="467"/>
                    <a:pt x="278" y="467"/>
                  </a:cubicBezTo>
                  <a:cubicBezTo>
                    <a:pt x="278" y="470"/>
                    <a:pt x="280" y="473"/>
                    <a:pt x="283" y="473"/>
                  </a:cubicBezTo>
                  <a:cubicBezTo>
                    <a:pt x="286" y="473"/>
                    <a:pt x="289" y="470"/>
                    <a:pt x="289" y="467"/>
                  </a:cubicBezTo>
                  <a:cubicBezTo>
                    <a:pt x="289" y="440"/>
                    <a:pt x="289" y="440"/>
                    <a:pt x="289" y="440"/>
                  </a:cubicBezTo>
                  <a:cubicBezTo>
                    <a:pt x="289" y="437"/>
                    <a:pt x="286" y="435"/>
                    <a:pt x="283" y="435"/>
                  </a:cubicBezTo>
                  <a:cubicBezTo>
                    <a:pt x="280" y="435"/>
                    <a:pt x="278" y="437"/>
                    <a:pt x="278" y="440"/>
                  </a:cubicBezTo>
                  <a:close/>
                  <a:moveTo>
                    <a:pt x="289" y="332"/>
                  </a:moveTo>
                  <a:cubicBezTo>
                    <a:pt x="289" y="305"/>
                    <a:pt x="289" y="305"/>
                    <a:pt x="289" y="305"/>
                  </a:cubicBezTo>
                  <a:cubicBezTo>
                    <a:pt x="289" y="302"/>
                    <a:pt x="286" y="299"/>
                    <a:pt x="283" y="299"/>
                  </a:cubicBezTo>
                  <a:cubicBezTo>
                    <a:pt x="280" y="299"/>
                    <a:pt x="278" y="302"/>
                    <a:pt x="278" y="305"/>
                  </a:cubicBezTo>
                  <a:cubicBezTo>
                    <a:pt x="278" y="332"/>
                    <a:pt x="278" y="332"/>
                    <a:pt x="278" y="332"/>
                  </a:cubicBezTo>
                  <a:cubicBezTo>
                    <a:pt x="278" y="335"/>
                    <a:pt x="280" y="337"/>
                    <a:pt x="283" y="337"/>
                  </a:cubicBezTo>
                  <a:cubicBezTo>
                    <a:pt x="286" y="337"/>
                    <a:pt x="289" y="335"/>
                    <a:pt x="289" y="332"/>
                  </a:cubicBezTo>
                  <a:close/>
                  <a:moveTo>
                    <a:pt x="218" y="0"/>
                  </a:moveTo>
                  <a:cubicBezTo>
                    <a:pt x="224" y="0"/>
                    <a:pt x="228" y="2"/>
                    <a:pt x="232" y="4"/>
                  </a:cubicBezTo>
                  <a:cubicBezTo>
                    <a:pt x="235" y="7"/>
                    <a:pt x="237" y="11"/>
                    <a:pt x="237" y="14"/>
                  </a:cubicBezTo>
                  <a:cubicBezTo>
                    <a:pt x="237" y="72"/>
                    <a:pt x="237" y="72"/>
                    <a:pt x="237" y="72"/>
                  </a:cubicBezTo>
                  <a:cubicBezTo>
                    <a:pt x="237" y="75"/>
                    <a:pt x="235" y="79"/>
                    <a:pt x="232" y="82"/>
                  </a:cubicBezTo>
                  <a:cubicBezTo>
                    <a:pt x="228" y="84"/>
                    <a:pt x="224" y="86"/>
                    <a:pt x="218" y="86"/>
                  </a:cubicBezTo>
                  <a:cubicBezTo>
                    <a:pt x="126" y="86"/>
                    <a:pt x="126" y="86"/>
                    <a:pt x="126" y="86"/>
                  </a:cubicBezTo>
                  <a:cubicBezTo>
                    <a:pt x="121" y="86"/>
                    <a:pt x="116" y="84"/>
                    <a:pt x="113" y="82"/>
                  </a:cubicBezTo>
                  <a:cubicBezTo>
                    <a:pt x="110" y="79"/>
                    <a:pt x="108" y="75"/>
                    <a:pt x="108" y="72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8" y="11"/>
                    <a:pt x="110" y="7"/>
                    <a:pt x="113" y="4"/>
                  </a:cubicBezTo>
                  <a:cubicBezTo>
                    <a:pt x="116" y="2"/>
                    <a:pt x="121" y="0"/>
                    <a:pt x="126" y="0"/>
                  </a:cubicBezTo>
                  <a:cubicBezTo>
                    <a:pt x="218" y="0"/>
                    <a:pt x="218" y="0"/>
                    <a:pt x="218" y="0"/>
                  </a:cubicBezTo>
                  <a:close/>
                  <a:moveTo>
                    <a:pt x="138" y="19"/>
                  </a:moveTo>
                  <a:cubicBezTo>
                    <a:pt x="206" y="19"/>
                    <a:pt x="206" y="19"/>
                    <a:pt x="206" y="19"/>
                  </a:cubicBezTo>
                  <a:cubicBezTo>
                    <a:pt x="210" y="19"/>
                    <a:pt x="214" y="20"/>
                    <a:pt x="217" y="22"/>
                  </a:cubicBezTo>
                  <a:cubicBezTo>
                    <a:pt x="217" y="22"/>
                    <a:pt x="217" y="22"/>
                    <a:pt x="217" y="22"/>
                  </a:cubicBezTo>
                  <a:cubicBezTo>
                    <a:pt x="220" y="25"/>
                    <a:pt x="222" y="29"/>
                    <a:pt x="222" y="33"/>
                  </a:cubicBezTo>
                  <a:cubicBezTo>
                    <a:pt x="222" y="51"/>
                    <a:pt x="222" y="51"/>
                    <a:pt x="222" y="51"/>
                  </a:cubicBezTo>
                  <a:cubicBezTo>
                    <a:pt x="222" y="55"/>
                    <a:pt x="220" y="58"/>
                    <a:pt x="217" y="61"/>
                  </a:cubicBezTo>
                  <a:cubicBezTo>
                    <a:pt x="217" y="61"/>
                    <a:pt x="217" y="61"/>
                    <a:pt x="217" y="61"/>
                  </a:cubicBezTo>
                  <a:cubicBezTo>
                    <a:pt x="214" y="63"/>
                    <a:pt x="210" y="65"/>
                    <a:pt x="206" y="65"/>
                  </a:cubicBezTo>
                  <a:cubicBezTo>
                    <a:pt x="138" y="65"/>
                    <a:pt x="138" y="65"/>
                    <a:pt x="138" y="65"/>
                  </a:cubicBezTo>
                  <a:cubicBezTo>
                    <a:pt x="134" y="65"/>
                    <a:pt x="130" y="63"/>
                    <a:pt x="127" y="61"/>
                  </a:cubicBezTo>
                  <a:cubicBezTo>
                    <a:pt x="127" y="61"/>
                    <a:pt x="127" y="61"/>
                    <a:pt x="127" y="61"/>
                  </a:cubicBezTo>
                  <a:cubicBezTo>
                    <a:pt x="124" y="58"/>
                    <a:pt x="122" y="55"/>
                    <a:pt x="122" y="51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2" y="29"/>
                    <a:pt x="124" y="25"/>
                    <a:pt x="127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30" y="20"/>
                    <a:pt x="134" y="19"/>
                    <a:pt x="138" y="19"/>
                  </a:cubicBezTo>
                  <a:close/>
                  <a:moveTo>
                    <a:pt x="344" y="243"/>
                  </a:moveTo>
                  <a:cubicBezTo>
                    <a:pt x="344" y="41"/>
                    <a:pt x="344" y="41"/>
                    <a:pt x="344" y="41"/>
                  </a:cubicBezTo>
                  <a:cubicBezTo>
                    <a:pt x="344" y="28"/>
                    <a:pt x="334" y="18"/>
                    <a:pt x="321" y="18"/>
                  </a:cubicBezTo>
                  <a:cubicBezTo>
                    <a:pt x="244" y="18"/>
                    <a:pt x="244" y="18"/>
                    <a:pt x="244" y="18"/>
                  </a:cubicBezTo>
                  <a:cubicBezTo>
                    <a:pt x="244" y="59"/>
                    <a:pt x="244" y="59"/>
                    <a:pt x="244" y="59"/>
                  </a:cubicBezTo>
                  <a:cubicBezTo>
                    <a:pt x="302" y="59"/>
                    <a:pt x="302" y="59"/>
                    <a:pt x="302" y="59"/>
                  </a:cubicBezTo>
                  <a:cubicBezTo>
                    <a:pt x="302" y="92"/>
                    <a:pt x="302" y="92"/>
                    <a:pt x="302" y="92"/>
                  </a:cubicBezTo>
                  <a:cubicBezTo>
                    <a:pt x="302" y="232"/>
                    <a:pt x="302" y="232"/>
                    <a:pt x="302" y="232"/>
                  </a:cubicBezTo>
                  <a:cubicBezTo>
                    <a:pt x="317" y="234"/>
                    <a:pt x="331" y="238"/>
                    <a:pt x="344" y="243"/>
                  </a:cubicBezTo>
                  <a:close/>
                  <a:moveTo>
                    <a:pt x="87" y="324"/>
                  </a:moveTo>
                  <a:cubicBezTo>
                    <a:pt x="141" y="324"/>
                    <a:pt x="141" y="324"/>
                    <a:pt x="141" y="324"/>
                  </a:cubicBezTo>
                  <a:cubicBezTo>
                    <a:pt x="139" y="330"/>
                    <a:pt x="136" y="336"/>
                    <a:pt x="134" y="343"/>
                  </a:cubicBezTo>
                  <a:cubicBezTo>
                    <a:pt x="87" y="343"/>
                    <a:pt x="87" y="343"/>
                    <a:pt x="87" y="343"/>
                  </a:cubicBezTo>
                  <a:cubicBezTo>
                    <a:pt x="82" y="343"/>
                    <a:pt x="77" y="339"/>
                    <a:pt x="77" y="333"/>
                  </a:cubicBezTo>
                  <a:cubicBezTo>
                    <a:pt x="77" y="333"/>
                    <a:pt x="77" y="333"/>
                    <a:pt x="77" y="333"/>
                  </a:cubicBezTo>
                  <a:cubicBezTo>
                    <a:pt x="77" y="328"/>
                    <a:pt x="82" y="324"/>
                    <a:pt x="87" y="324"/>
                  </a:cubicBezTo>
                  <a:close/>
                  <a:moveTo>
                    <a:pt x="162" y="290"/>
                  </a:moveTo>
                  <a:cubicBezTo>
                    <a:pt x="87" y="290"/>
                    <a:pt x="87" y="290"/>
                    <a:pt x="87" y="290"/>
                  </a:cubicBezTo>
                  <a:cubicBezTo>
                    <a:pt x="87" y="290"/>
                    <a:pt x="87" y="290"/>
                    <a:pt x="87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7"/>
                    <a:pt x="81" y="287"/>
                    <a:pt x="81" y="287"/>
                  </a:cubicBezTo>
                  <a:cubicBezTo>
                    <a:pt x="81" y="287"/>
                    <a:pt x="81" y="287"/>
                    <a:pt x="81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6"/>
                    <a:pt x="80" y="286"/>
                    <a:pt x="80" y="286"/>
                  </a:cubicBezTo>
                  <a:cubicBezTo>
                    <a:pt x="80" y="286"/>
                    <a:pt x="80" y="286"/>
                    <a:pt x="80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7" y="271"/>
                    <a:pt x="87" y="271"/>
                    <a:pt x="87" y="271"/>
                  </a:cubicBezTo>
                  <a:cubicBezTo>
                    <a:pt x="179" y="271"/>
                    <a:pt x="179" y="271"/>
                    <a:pt x="179" y="271"/>
                  </a:cubicBezTo>
                  <a:cubicBezTo>
                    <a:pt x="173" y="277"/>
                    <a:pt x="167" y="283"/>
                    <a:pt x="162" y="290"/>
                  </a:cubicBezTo>
                  <a:close/>
                  <a:moveTo>
                    <a:pt x="77" y="280"/>
                  </a:moveTo>
                  <a:cubicBezTo>
                    <a:pt x="77" y="280"/>
                    <a:pt x="77" y="280"/>
                    <a:pt x="77" y="280"/>
                  </a:cubicBezTo>
                  <a:close/>
                  <a:moveTo>
                    <a:pt x="87" y="218"/>
                  </a:moveTo>
                  <a:cubicBezTo>
                    <a:pt x="258" y="218"/>
                    <a:pt x="258" y="218"/>
                    <a:pt x="258" y="218"/>
                  </a:cubicBezTo>
                  <a:cubicBezTo>
                    <a:pt x="263" y="218"/>
                    <a:pt x="267" y="222"/>
                    <a:pt x="267" y="228"/>
                  </a:cubicBezTo>
                  <a:cubicBezTo>
                    <a:pt x="267" y="228"/>
                    <a:pt x="267" y="228"/>
                    <a:pt x="267" y="228"/>
                  </a:cubicBezTo>
                  <a:cubicBezTo>
                    <a:pt x="267" y="229"/>
                    <a:pt x="267" y="231"/>
                    <a:pt x="266" y="232"/>
                  </a:cubicBezTo>
                  <a:cubicBezTo>
                    <a:pt x="257" y="233"/>
                    <a:pt x="249" y="235"/>
                    <a:pt x="241" y="237"/>
                  </a:cubicBezTo>
                  <a:cubicBezTo>
                    <a:pt x="87" y="237"/>
                    <a:pt x="87" y="237"/>
                    <a:pt x="87" y="237"/>
                  </a:cubicBezTo>
                  <a:cubicBezTo>
                    <a:pt x="82" y="237"/>
                    <a:pt x="77" y="233"/>
                    <a:pt x="77" y="228"/>
                  </a:cubicBezTo>
                  <a:cubicBezTo>
                    <a:pt x="77" y="228"/>
                    <a:pt x="77" y="228"/>
                    <a:pt x="77" y="228"/>
                  </a:cubicBezTo>
                  <a:cubicBezTo>
                    <a:pt x="77" y="222"/>
                    <a:pt x="82" y="218"/>
                    <a:pt x="87" y="218"/>
                  </a:cubicBezTo>
                  <a:close/>
                  <a:moveTo>
                    <a:pt x="87" y="165"/>
                  </a:moveTo>
                  <a:cubicBezTo>
                    <a:pt x="258" y="165"/>
                    <a:pt x="258" y="165"/>
                    <a:pt x="258" y="165"/>
                  </a:cubicBezTo>
                  <a:cubicBezTo>
                    <a:pt x="263" y="165"/>
                    <a:pt x="267" y="170"/>
                    <a:pt x="267" y="175"/>
                  </a:cubicBezTo>
                  <a:cubicBezTo>
                    <a:pt x="267" y="175"/>
                    <a:pt x="267" y="175"/>
                    <a:pt x="267" y="175"/>
                  </a:cubicBezTo>
                  <a:cubicBezTo>
                    <a:pt x="267" y="180"/>
                    <a:pt x="263" y="184"/>
                    <a:pt x="258" y="184"/>
                  </a:cubicBezTo>
                  <a:cubicBezTo>
                    <a:pt x="87" y="184"/>
                    <a:pt x="87" y="184"/>
                    <a:pt x="87" y="184"/>
                  </a:cubicBezTo>
                  <a:cubicBezTo>
                    <a:pt x="82" y="184"/>
                    <a:pt x="77" y="180"/>
                    <a:pt x="77" y="175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77" y="170"/>
                    <a:pt x="82" y="165"/>
                    <a:pt x="87" y="165"/>
                  </a:cubicBezTo>
                  <a:close/>
                  <a:moveTo>
                    <a:pt x="87" y="115"/>
                  </a:moveTo>
                  <a:cubicBezTo>
                    <a:pt x="258" y="115"/>
                    <a:pt x="258" y="115"/>
                    <a:pt x="258" y="115"/>
                  </a:cubicBezTo>
                  <a:cubicBezTo>
                    <a:pt x="263" y="115"/>
                    <a:pt x="267" y="120"/>
                    <a:pt x="267" y="125"/>
                  </a:cubicBezTo>
                  <a:cubicBezTo>
                    <a:pt x="267" y="125"/>
                    <a:pt x="267" y="125"/>
                    <a:pt x="267" y="125"/>
                  </a:cubicBezTo>
                  <a:cubicBezTo>
                    <a:pt x="267" y="130"/>
                    <a:pt x="263" y="134"/>
                    <a:pt x="258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2" y="134"/>
                    <a:pt x="77" y="130"/>
                    <a:pt x="77" y="125"/>
                  </a:cubicBezTo>
                  <a:cubicBezTo>
                    <a:pt x="77" y="125"/>
                    <a:pt x="77" y="125"/>
                    <a:pt x="77" y="125"/>
                  </a:cubicBezTo>
                  <a:cubicBezTo>
                    <a:pt x="77" y="120"/>
                    <a:pt x="82" y="115"/>
                    <a:pt x="87" y="115"/>
                  </a:cubicBezTo>
                  <a:close/>
                  <a:moveTo>
                    <a:pt x="130" y="59"/>
                  </a:moveTo>
                  <a:cubicBezTo>
                    <a:pt x="130" y="33"/>
                    <a:pt x="130" y="33"/>
                    <a:pt x="130" y="33"/>
                  </a:cubicBezTo>
                  <a:cubicBezTo>
                    <a:pt x="130" y="31"/>
                    <a:pt x="131" y="29"/>
                    <a:pt x="132" y="28"/>
                  </a:cubicBezTo>
                  <a:cubicBezTo>
                    <a:pt x="132" y="28"/>
                    <a:pt x="132" y="28"/>
                    <a:pt x="132" y="28"/>
                  </a:cubicBezTo>
                  <a:cubicBezTo>
                    <a:pt x="134" y="27"/>
                    <a:pt x="136" y="26"/>
                    <a:pt x="138" y="26"/>
                  </a:cubicBezTo>
                  <a:cubicBezTo>
                    <a:pt x="206" y="26"/>
                    <a:pt x="206" y="26"/>
                    <a:pt x="206" y="26"/>
                  </a:cubicBezTo>
                  <a:cubicBezTo>
                    <a:pt x="208" y="26"/>
                    <a:pt x="211" y="27"/>
                    <a:pt x="212" y="28"/>
                  </a:cubicBezTo>
                  <a:cubicBezTo>
                    <a:pt x="212" y="28"/>
                    <a:pt x="212" y="28"/>
                    <a:pt x="212" y="28"/>
                  </a:cubicBezTo>
                  <a:cubicBezTo>
                    <a:pt x="214" y="29"/>
                    <a:pt x="215" y="31"/>
                    <a:pt x="215" y="33"/>
                  </a:cubicBezTo>
                  <a:cubicBezTo>
                    <a:pt x="215" y="59"/>
                    <a:pt x="215" y="59"/>
                    <a:pt x="215" y="59"/>
                  </a:cubicBezTo>
                  <a:lnTo>
                    <a:pt x="130" y="5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Rectangle 58"/>
            <p:cNvSpPr>
              <a:spLocks noChangeArrowheads="1"/>
            </p:cNvSpPr>
            <p:nvPr/>
          </p:nvSpPr>
          <p:spPr bwMode="auto">
            <a:xfrm rot="2700000">
              <a:off x="2655457" y="2650490"/>
              <a:ext cx="631043" cy="631043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Rectangle 58"/>
            <p:cNvSpPr>
              <a:spLocks noChangeArrowheads="1"/>
            </p:cNvSpPr>
            <p:nvPr/>
          </p:nvSpPr>
          <p:spPr bwMode="auto">
            <a:xfrm rot="2700000">
              <a:off x="8987566" y="2650490"/>
              <a:ext cx="631043" cy="631043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070049" y="3581872"/>
            <a:ext cx="3586261" cy="2014561"/>
            <a:chOff x="1276684" y="4550152"/>
            <a:chExt cx="3586261" cy="2014561"/>
          </a:xfrm>
        </p:grpSpPr>
        <p:sp>
          <p:nvSpPr>
            <p:cNvPr id="24" name="TextBox 76"/>
            <p:cNvSpPr txBox="1"/>
            <p:nvPr/>
          </p:nvSpPr>
          <p:spPr>
            <a:xfrm>
              <a:off x="2232448" y="4550152"/>
              <a:ext cx="2036467" cy="40011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内置函数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276684" y="5225885"/>
              <a:ext cx="3586261" cy="1338828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内置</a:t>
              </a:r>
              <a:r>
                <a:rPr lang="zh-CN" altLang="en-US" sz="18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函数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是</a:t>
              </a:r>
              <a:r>
                <a:rPr lang="zh-CN" altLang="en-US" sz="18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可以</a:t>
              </a: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直接使用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的函数，例如，</a:t>
              </a:r>
              <a:r>
                <a:rPr lang="en-US" altLang="zh-CN" sz="1800" dirty="0" err="1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parseInt</a:t>
              </a:r>
              <a:r>
                <a:rPr lang="en-US" altLang="zh-CN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()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函数能够实现返回解析字符串后的整数值。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738889" y="3551095"/>
            <a:ext cx="3651610" cy="1879139"/>
            <a:chOff x="1211336" y="4519375"/>
            <a:chExt cx="3651610" cy="1879139"/>
          </a:xfrm>
        </p:grpSpPr>
        <p:sp>
          <p:nvSpPr>
            <p:cNvPr id="27" name="TextBox 76"/>
            <p:cNvSpPr txBox="1"/>
            <p:nvPr/>
          </p:nvSpPr>
          <p:spPr>
            <a:xfrm>
              <a:off x="1896908" y="4519375"/>
              <a:ext cx="1957435" cy="40011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自定义函数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211336" y="5225885"/>
              <a:ext cx="3651610" cy="117262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自定义函数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是指实现某个</a:t>
              </a: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特定功能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的函数。自定义函数在使用</a:t>
              </a:r>
              <a:r>
                <a:rPr lang="zh-CN" altLang="en-US" sz="18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之前要</a:t>
              </a:r>
              <a:r>
                <a:rPr lang="zh-CN" altLang="en-US" sz="18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定义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，定义</a:t>
              </a: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后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即可</a:t>
              </a:r>
              <a:r>
                <a:rPr lang="zh-CN" altLang="en-US" sz="18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调用</a:t>
              </a:r>
              <a:r>
                <a:rPr lang="zh-CN" altLang="en-US" sz="18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。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347132" y="2072400"/>
            <a:ext cx="1411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函数分类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函数的定义与调用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，能够根据程序需要定义函数并且完成函数的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调用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函数的定义与调用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函数的定义与调用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645" y="1276150"/>
            <a:ext cx="102971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开发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功能复杂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的模块时，可能需要重复编写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代码，这时可以使用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自定义函数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将重复的代码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封装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起来，在需要时直接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即可。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54646" y="2473168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自定义函数的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语法格式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58702" y="3372300"/>
            <a:ext cx="8928992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函数名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([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1,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2, 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…])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{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函数体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函数的定义与调用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645" y="1107318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函数的定义由以下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部分组成：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30900" y="1827398"/>
            <a:ext cx="1039289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function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：定义函数的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函数名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：可由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下画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$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符号组成，不能以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开头，不能是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：外界传递给函数的值，此时为形参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的，多个参数之间使用“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分隔。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函数体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：由函数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内所有代码组成的整体，专门用于实现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特定功能。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函数体内使用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return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返回函数的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结果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函数的定义与调用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645" y="1053530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“函数名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的方式即可实现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函数的调用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小括号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中可以传入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语法格式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90950" y="1989634"/>
            <a:ext cx="4824536" cy="57432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函数名称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([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1,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2, 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…])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4645" y="3069754"/>
            <a:ext cx="10369153" cy="1422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参数表示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，参数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2…]”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表示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实参列表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，实参个数可以是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零个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多个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通常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情况下，函数的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实参列表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形参列表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顺序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对应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，当函数体内不需要参数时，调用时可以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不传参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18029" y="5259939"/>
            <a:ext cx="9289033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编写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顺序不分前后。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1414686" y="5089976"/>
            <a:ext cx="9721080" cy="9321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4" name="流程图: 资料带 13"/>
          <p:cNvSpPr/>
          <p:nvPr/>
        </p:nvSpPr>
        <p:spPr>
          <a:xfrm>
            <a:off x="1215698" y="4873951"/>
            <a:ext cx="775053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Tip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函数参数的设置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，能够根据程序的需要设置相关参数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grpSp>
        <p:nvGrpSpPr>
          <p:cNvPr id="17" name="组合 16"/>
          <p:cNvGrpSpPr/>
          <p:nvPr/>
        </p:nvGrpSpPr>
        <p:grpSpPr bwMode="auto">
          <a:xfrm>
            <a:off x="4899446" y="2061642"/>
            <a:ext cx="5300215" cy="3406605"/>
            <a:chOff x="3403599" y="2421469"/>
            <a:chExt cx="5040490" cy="2726268"/>
          </a:xfrm>
        </p:grpSpPr>
        <p:sp>
          <p:nvSpPr>
            <p:cNvPr id="18" name="圆角矩形标注 11"/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9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5344950" y="2390486"/>
            <a:ext cx="45385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根据参数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的不同，可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分为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类型。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无参函数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：定义函数时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不设置参数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的函数。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有参函数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：定义函数时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的函数。</a:t>
            </a: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645" y="1201543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无参函数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适用于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不需要提供任何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数据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即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可完成指定功能的情况，示例代码如下。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66362" y="2137647"/>
            <a:ext cx="5472608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greet()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console.log('Hello everybody!');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19437" y="4467851"/>
            <a:ext cx="9289033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在自定义函数时，即使函数的功能实现不需要设置参数，小括号“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()”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也不能省略。</a:t>
            </a:r>
            <a:endParaRPr lang="en-US" altLang="zh-CN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1037610" y="4297888"/>
            <a:ext cx="10009112" cy="9321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4" name="流程图: 资料带 13"/>
          <p:cNvSpPr/>
          <p:nvPr/>
        </p:nvSpPr>
        <p:spPr>
          <a:xfrm>
            <a:off x="838622" y="4081863"/>
            <a:ext cx="775053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645" y="1165236"/>
            <a:ext cx="1029714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在项目开发中，若函数体内的操作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需要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用户传递的数据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，此时函数定义时需要设置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形参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，用于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接收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用户调用函数时传递的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36726" y="2448970"/>
            <a:ext cx="4602696" cy="242098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maxNum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(a, b)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a =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parseInt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(a);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b =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parseInt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(b);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return a &gt;= b ? a : b;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08133" y="2133650"/>
            <a:ext cx="9721080" cy="688075"/>
            <a:chOff x="978872" y="1800500"/>
            <a:chExt cx="5471124" cy="515937"/>
          </a:xfrm>
        </p:grpSpPr>
        <p:sp>
          <p:nvSpPr>
            <p:cNvPr id="20" name="Pentagon 3"/>
            <p:cNvSpPr/>
            <p:nvPr/>
          </p:nvSpPr>
          <p:spPr bwMode="auto">
            <a:xfrm>
              <a:off x="978872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函数的概念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，能够说出函数的作用</a:t>
              </a:r>
            </a:p>
          </p:txBody>
        </p:sp>
        <p:sp>
          <p:nvSpPr>
            <p:cNvPr id="21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204574" y="3103873"/>
            <a:ext cx="9709797" cy="685961"/>
            <a:chOff x="978872" y="2570436"/>
            <a:chExt cx="5437064" cy="514351"/>
          </a:xfrm>
        </p:grpSpPr>
        <p:sp>
          <p:nvSpPr>
            <p:cNvPr id="23" name="Pentagon 5"/>
            <p:cNvSpPr/>
            <p:nvPr/>
          </p:nvSpPr>
          <p:spPr bwMode="auto">
            <a:xfrm>
              <a:off x="978872" y="2570436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函数的定义与调用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，能够根据程序需要定义函数并且完成函数的调用</a:t>
              </a:r>
            </a:p>
          </p:txBody>
        </p:sp>
        <p:sp>
          <p:nvSpPr>
            <p:cNvPr id="24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198662" y="4071981"/>
            <a:ext cx="9698457" cy="688077"/>
            <a:chOff x="978872" y="3338787"/>
            <a:chExt cx="5437064" cy="515938"/>
          </a:xfrm>
        </p:grpSpPr>
        <p:sp>
          <p:nvSpPr>
            <p:cNvPr id="26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函数参数的设置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，能够根据程序的需要设置相关参数</a:t>
              </a:r>
            </a:p>
          </p:txBody>
        </p:sp>
        <p:sp>
          <p:nvSpPr>
            <p:cNvPr id="27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201506" y="5042205"/>
            <a:ext cx="9698457" cy="688077"/>
            <a:chOff x="978872" y="3338787"/>
            <a:chExt cx="5437064" cy="515938"/>
          </a:xfrm>
        </p:grpSpPr>
        <p:sp>
          <p:nvSpPr>
            <p:cNvPr id="29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如何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获取函数调用时传递的所有实参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，能够通过</a:t>
              </a:r>
              <a:r>
                <a:rPr lang="en-US" altLang="zh-CN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arguments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对象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获取实参</a:t>
              </a: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endParaRPr>
            </a:p>
          </p:txBody>
        </p:sp>
        <p:sp>
          <p:nvSpPr>
            <p:cNvPr id="30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0630" y="2061642"/>
            <a:ext cx="10657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）含有默认值的参数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设置函数的形参时，还可以为其指定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默认值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。当调用者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未传递该参数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时，函数将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使用默认值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进行操作，示例代码如下。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81898" y="1262275"/>
            <a:ext cx="4777404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多学一招：含有默认值的参数与剩余参数</a:t>
            </a:r>
          </a:p>
        </p:txBody>
      </p:sp>
      <p:sp>
        <p:nvSpPr>
          <p:cNvPr id="7" name="矩形 6"/>
          <p:cNvSpPr/>
          <p:nvPr/>
        </p:nvSpPr>
        <p:spPr>
          <a:xfrm>
            <a:off x="7048486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36215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1" name="图形 10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028901" y="3717826"/>
            <a:ext cx="5760640" cy="195931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greet(name, say = 'Hi, I\'m ')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console.log(say + name);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greet('Li Ming');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1026" name="Picture 2" descr="4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557" y="3723611"/>
            <a:ext cx="4418233" cy="195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2638" y="2133650"/>
            <a:ext cx="10369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）剩余参数</a:t>
            </a:r>
            <a:endParaRPr lang="en-US" altLang="zh-CN" sz="200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函数定义时，除了可以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指定具体数量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的形参外，还可以利用“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…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”的方式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动态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的接收用户传递的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不确定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数量的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81898" y="1262275"/>
            <a:ext cx="4777404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多学一招：含有默认值的参数与剩余参数</a:t>
            </a:r>
          </a:p>
        </p:txBody>
      </p:sp>
      <p:sp>
        <p:nvSpPr>
          <p:cNvPr id="7" name="矩形 6"/>
          <p:cNvSpPr/>
          <p:nvPr/>
        </p:nvSpPr>
        <p:spPr>
          <a:xfrm>
            <a:off x="7048486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36215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1" name="图形 10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414686" y="3812624"/>
            <a:ext cx="9145016" cy="177741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transferParam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(num1, ...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theNums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 {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</a:t>
            </a:r>
            <a:r>
              <a:rPr lang="en-US" altLang="zh-CN" sz="18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theNums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 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在控制台输出用户调用函数时传递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的剩余参数</a:t>
            </a: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transferParam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(0, 1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, 2, 3, 4);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2638" y="2133650"/>
            <a:ext cx="10369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）剩余参数</a:t>
            </a:r>
            <a:endParaRPr lang="en-US" altLang="zh-CN" sz="200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示例代码的运行结果：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81898" y="1262275"/>
            <a:ext cx="4777404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多学一招：含有默认值的参数与剩余参数</a:t>
            </a:r>
          </a:p>
        </p:txBody>
      </p:sp>
      <p:sp>
        <p:nvSpPr>
          <p:cNvPr id="7" name="矩形 6"/>
          <p:cNvSpPr/>
          <p:nvPr/>
        </p:nvSpPr>
        <p:spPr>
          <a:xfrm>
            <a:off x="7048486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36215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1" name="图形 10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pic>
        <p:nvPicPr>
          <p:cNvPr id="2050" name="图片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966" y="2709714"/>
            <a:ext cx="3792217" cy="298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11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函数参数的设置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3054" y="2133650"/>
            <a:ext cx="10009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）剩余参数</a:t>
            </a:r>
            <a:endParaRPr lang="en-US" altLang="zh-CN" sz="20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若定义</a:t>
            </a: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transferParam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函数时，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所有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参数的数量都不确定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，则可以修改成以下形式。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81898" y="1262275"/>
            <a:ext cx="4777404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多学一招：含有默认值的参数与剩余参数</a:t>
            </a:r>
          </a:p>
        </p:txBody>
      </p:sp>
      <p:sp>
        <p:nvSpPr>
          <p:cNvPr id="7" name="矩形 6"/>
          <p:cNvSpPr/>
          <p:nvPr/>
        </p:nvSpPr>
        <p:spPr>
          <a:xfrm>
            <a:off x="7048486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36215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1" name="图形 10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342678" y="3384033"/>
            <a:ext cx="8835468" cy="177465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transferParam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(...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theNums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 {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theNums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 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在控制台输出用户调用函数时传递的参数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transferParam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(1, 2, 3, 4);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arguments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对象的使用方式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sz="24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能够通过该对象</a:t>
            </a:r>
            <a:r>
              <a:rPr lang="zh-CN" altLang="en-US" sz="2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获取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函数调用时传递的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所有实参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5429567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获取函数调用时传递的所有实参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429567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获取函数调用时传递的所有实参</a:t>
            </a:r>
          </a:p>
        </p:txBody>
      </p:sp>
      <p:sp>
        <p:nvSpPr>
          <p:cNvPr id="11" name="矩形: 对角圆角 10"/>
          <p:cNvSpPr/>
          <p:nvPr/>
        </p:nvSpPr>
        <p:spPr>
          <a:xfrm>
            <a:off x="1326086" y="1629593"/>
            <a:ext cx="9665664" cy="352839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261822" y="1341562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arguments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863194" y="2277666"/>
            <a:ext cx="87519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不能确定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形参个数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函数时可以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不设置形参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，在函数体中直接通过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arguments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获取函数调用时传递的实参。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arguments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是当前函数的一个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内置对象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，所有函数都内置了一个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arguments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对象，该对象保存了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函数调用时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传递的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所有实参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。实参的个数可通过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arguments.length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获取，具体的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实参值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数组遍历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的方式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进行获取。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求任意两数的最大</a:t>
            </a:r>
            <a:r>
              <a:rPr lang="zh-CN" altLang="en-US" sz="2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值</a:t>
            </a:r>
            <a:r>
              <a:rPr lang="zh-CN" altLang="en-US" sz="24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案例的开发，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能够利用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实现案例的需求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5429567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4.1.5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求任意两数的最大值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429567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4.1.5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求任意两数的最大值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645" y="1341562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案例需求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：本案例将实现求任意两数的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最大值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54645" y="2133650"/>
            <a:ext cx="10297145" cy="1699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实现思路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，接收两个将要进行比较的数字。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选择结构语句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实现比较两个数字的大小，返回最大值。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函数内外变量的作用域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函数内外变量的作用域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，能够区分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全局变量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和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局部变量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函数内外变量的作用域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08133" y="2133650"/>
            <a:ext cx="9721080" cy="688075"/>
            <a:chOff x="978872" y="1800500"/>
            <a:chExt cx="5471124" cy="515937"/>
          </a:xfrm>
        </p:grpSpPr>
        <p:sp>
          <p:nvSpPr>
            <p:cNvPr id="20" name="Pentagon 3"/>
            <p:cNvSpPr/>
            <p:nvPr/>
          </p:nvSpPr>
          <p:spPr bwMode="auto">
            <a:xfrm>
              <a:off x="978872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函数内外变量的作用域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，能够区分全局变量和局部变量</a:t>
              </a:r>
            </a:p>
          </p:txBody>
        </p:sp>
        <p:sp>
          <p:nvSpPr>
            <p:cNvPr id="21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204574" y="3103873"/>
            <a:ext cx="9709797" cy="685961"/>
            <a:chOff x="978872" y="2570436"/>
            <a:chExt cx="5437064" cy="514351"/>
          </a:xfrm>
        </p:grpSpPr>
        <p:sp>
          <p:nvSpPr>
            <p:cNvPr id="23" name="Pentagon 5"/>
            <p:cNvSpPr/>
            <p:nvPr/>
          </p:nvSpPr>
          <p:spPr bwMode="auto">
            <a:xfrm>
              <a:off x="978872" y="2570436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函数表达式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，能够实现函数表达式的定义与调用</a:t>
              </a:r>
            </a:p>
          </p:txBody>
        </p:sp>
        <p:sp>
          <p:nvSpPr>
            <p:cNvPr id="24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198662" y="4071981"/>
            <a:ext cx="9698457" cy="688077"/>
            <a:chOff x="978872" y="3338787"/>
            <a:chExt cx="5437064" cy="515938"/>
          </a:xfrm>
        </p:grpSpPr>
        <p:sp>
          <p:nvSpPr>
            <p:cNvPr id="26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匿名函数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，能够实现匿名函数的定义与调用</a:t>
              </a:r>
            </a:p>
          </p:txBody>
        </p:sp>
        <p:sp>
          <p:nvSpPr>
            <p:cNvPr id="27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201506" y="5042205"/>
            <a:ext cx="9698457" cy="688077"/>
            <a:chOff x="978872" y="3338787"/>
            <a:chExt cx="5437064" cy="515938"/>
          </a:xfrm>
        </p:grpSpPr>
        <p:sp>
          <p:nvSpPr>
            <p:cNvPr id="29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回调函数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，能够实现回调函数的定义与调用</a:t>
              </a:r>
            </a:p>
          </p:txBody>
        </p:sp>
        <p:sp>
          <p:nvSpPr>
            <p:cNvPr id="30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函数内外变量的作用域</a:t>
            </a:r>
          </a:p>
        </p:txBody>
      </p:sp>
      <p:grpSp>
        <p:nvGrpSpPr>
          <p:cNvPr id="6" name="组合 5"/>
          <p:cNvGrpSpPr/>
          <p:nvPr/>
        </p:nvGrpSpPr>
        <p:grpSpPr bwMode="auto">
          <a:xfrm>
            <a:off x="4899446" y="2061644"/>
            <a:ext cx="4984025" cy="2736305"/>
            <a:chOff x="3403599" y="2421470"/>
            <a:chExt cx="4739794" cy="2189834"/>
          </a:xfrm>
        </p:grpSpPr>
        <p:sp>
          <p:nvSpPr>
            <p:cNvPr id="7" name="圆角矩形标注 11"/>
            <p:cNvSpPr/>
            <p:nvPr/>
          </p:nvSpPr>
          <p:spPr bwMode="auto">
            <a:xfrm rot="5400000">
              <a:off x="4520770" y="1304299"/>
              <a:ext cx="2189834" cy="4424176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8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344950" y="2498914"/>
            <a:ext cx="37745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前面的学习，我们知道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需要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先定义后使用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，但这并不意味着，定义变量后就可以在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任意位置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使用该变量。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10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054645" y="1053530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自定义函数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中定义一个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age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变量，在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函数外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进行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6732" y="1904144"/>
            <a:ext cx="10355821" cy="242374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info()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var age = 18;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info();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console.log(age);  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报错，提示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Uncaught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ReferenceError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: age is not defined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函数内外变量的作用域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4645" y="4628745"/>
            <a:ext cx="10297145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en-US" altLang="zh-CN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age is not defined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”，表示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age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变量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没有被定义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。之所以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报错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是因为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age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只能在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info()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函数体内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使用。</a:t>
            </a:r>
            <a:endParaRPr lang="zh-CN" altLang="en-US" sz="1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函数内外变量的作用域</a:t>
            </a:r>
          </a:p>
        </p:txBody>
      </p:sp>
      <p:sp>
        <p:nvSpPr>
          <p:cNvPr id="5" name="矩形: 对角圆角 4"/>
          <p:cNvSpPr/>
          <p:nvPr/>
        </p:nvSpPr>
        <p:spPr>
          <a:xfrm>
            <a:off x="1774726" y="1701601"/>
            <a:ext cx="8280920" cy="424847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变量的作用范围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207610" y="2316646"/>
            <a:ext cx="7596844" cy="385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变量需要在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被定义时的区域内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才可以使用，这个区域是变量的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作用范围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，被称为变量的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r>
              <a:rPr lang="en-US" altLang="zh-CN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根据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作用域使用范围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的不同，可以将变量划分为以下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16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全局变量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：不在任何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函数内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定义（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显式定义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）的变量或在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函数内省略</a:t>
            </a:r>
            <a:r>
              <a:rPr lang="en-US" altLang="zh-CN" sz="16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定义（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隐式定义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）的变量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它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的作用域称为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全局作用域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同一个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页面文件中的所有脚本内都可以使用。</a:t>
            </a:r>
            <a:endParaRPr lang="en-US" altLang="zh-CN" sz="1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局部变量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函数体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内利用</a:t>
            </a:r>
            <a:r>
              <a:rPr lang="en-US" altLang="zh-CN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关键字声明的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变量称为局部变量，它的作用域称为</a:t>
            </a:r>
            <a:r>
              <a:rPr lang="zh-CN" altLang="en-US" sz="16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，仅在该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函数体内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有效。</a:t>
            </a: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函数进阶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函数进阶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96" y="1629594"/>
            <a:ext cx="3715858" cy="400615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041388" y="1989634"/>
            <a:ext cx="6094378" cy="338437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663158" y="2493690"/>
            <a:ext cx="49777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通过前面的学习，相信大家已经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函数的使用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。但函数的内容不仅仅包括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函数的定义与调用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函数参数的设置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函数内外变量的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作用域等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，还包括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以及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回调函数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等。</a:t>
            </a:r>
            <a:endParaRPr lang="en-US" altLang="zh-CN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函数表达式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，能够实现函数表达式的定义与调用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函数表达式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函数表达式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54645" y="1266861"/>
            <a:ext cx="102971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函数表达式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指的是将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函数赋值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给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的表达式，通过“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方式即可完成函数的调用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小括号“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可以传入参数，示例代码如下。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63030" y="2550595"/>
            <a:ext cx="9571248" cy="195931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fn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function sum(num1, num2) {	// 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定义求和函数表达式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return num1 + num2;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fn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(2, 3);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		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调用函数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函数表达式</a:t>
            </a:r>
          </a:p>
        </p:txBody>
      </p:sp>
      <p:sp>
        <p:nvSpPr>
          <p:cNvPr id="5" name="矩形: 对角圆角 4"/>
          <p:cNvSpPr/>
          <p:nvPr/>
        </p:nvSpPr>
        <p:spPr>
          <a:xfrm>
            <a:off x="1774726" y="1701601"/>
            <a:ext cx="8280920" cy="388843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函数表达式与函数的区别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70770" y="2404547"/>
            <a:ext cx="7596844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表达式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定义必须在调用前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，且函数调用时采用的是“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的方式。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限制定义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顺序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函数表达式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中的函数名如果不需要可以省略。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匿名函数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，能够实现匿名函数的定义与调用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10" name="云形标注 5"/>
          <p:cNvSpPr/>
          <p:nvPr/>
        </p:nvSpPr>
        <p:spPr>
          <a:xfrm>
            <a:off x="1702718" y="1168400"/>
            <a:ext cx="5239548" cy="2621434"/>
          </a:xfrm>
          <a:prstGeom prst="cloudCallout">
            <a:avLst>
              <a:gd name="adj1" fmla="val 64873"/>
              <a:gd name="adj2" fmla="val 42348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en-US" altLang="zh-CN" sz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4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团队合作完成项目时，程序员经常定义一些函数来实现特定的功能，在给这些函数命名时经常会遇到与其他人取相同名字的情况，如何来解决命名冲突问题呢？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6" t="1975" r="11457" b="7902"/>
          <a:stretch>
            <a:fillRect/>
          </a:stretch>
        </p:blipFill>
        <p:spPr bwMode="auto">
          <a:xfrm>
            <a:off x="7911574" y="1456267"/>
            <a:ext cx="2740943" cy="43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08133" y="2133650"/>
            <a:ext cx="9721080" cy="688075"/>
            <a:chOff x="978872" y="1800500"/>
            <a:chExt cx="5471124" cy="515937"/>
          </a:xfrm>
        </p:grpSpPr>
        <p:sp>
          <p:nvSpPr>
            <p:cNvPr id="20" name="Pentagon 3"/>
            <p:cNvSpPr/>
            <p:nvPr/>
          </p:nvSpPr>
          <p:spPr bwMode="auto">
            <a:xfrm>
              <a:off x="978872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函数嵌套与作用域链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，能够定义与调用嵌套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函数并能够描述作用域链的概念</a:t>
              </a: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endParaRPr>
            </a:p>
          </p:txBody>
        </p:sp>
        <p:sp>
          <p:nvSpPr>
            <p:cNvPr id="21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204574" y="3103873"/>
            <a:ext cx="9709797" cy="685961"/>
            <a:chOff x="978872" y="2570436"/>
            <a:chExt cx="5437064" cy="514351"/>
          </a:xfrm>
        </p:grpSpPr>
        <p:sp>
          <p:nvSpPr>
            <p:cNvPr id="23" name="Pentagon 5"/>
            <p:cNvSpPr/>
            <p:nvPr/>
          </p:nvSpPr>
          <p:spPr bwMode="auto">
            <a:xfrm>
              <a:off x="978872" y="2570436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递归函数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，能够实现递归函数的定义与调用</a:t>
              </a:r>
            </a:p>
          </p:txBody>
        </p:sp>
        <p:sp>
          <p:nvSpPr>
            <p:cNvPr id="24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198662" y="4071981"/>
            <a:ext cx="9698457" cy="688077"/>
            <a:chOff x="978872" y="3338787"/>
            <a:chExt cx="5437064" cy="515938"/>
          </a:xfrm>
        </p:grpSpPr>
        <p:sp>
          <p:nvSpPr>
            <p:cNvPr id="26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什么是闭包函数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，能够说出闭包函数的用途</a:t>
              </a:r>
            </a:p>
          </p:txBody>
        </p:sp>
        <p:sp>
          <p:nvSpPr>
            <p:cNvPr id="27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201506" y="5042205"/>
            <a:ext cx="9698457" cy="688077"/>
            <a:chOff x="978872" y="3338787"/>
            <a:chExt cx="5437064" cy="515938"/>
          </a:xfrm>
        </p:grpSpPr>
        <p:sp>
          <p:nvSpPr>
            <p:cNvPr id="29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闭包函数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，能够实现闭包函数的定义与调用</a:t>
              </a:r>
            </a:p>
          </p:txBody>
        </p:sp>
        <p:sp>
          <p:nvSpPr>
            <p:cNvPr id="30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grpSp>
        <p:nvGrpSpPr>
          <p:cNvPr id="6" name="组合 5"/>
          <p:cNvGrpSpPr/>
          <p:nvPr/>
        </p:nvGrpSpPr>
        <p:grpSpPr bwMode="auto">
          <a:xfrm>
            <a:off x="4899445" y="2061647"/>
            <a:ext cx="5084192" cy="2736305"/>
            <a:chOff x="3403598" y="2421473"/>
            <a:chExt cx="4835053" cy="2189834"/>
          </a:xfrm>
        </p:grpSpPr>
        <p:sp>
          <p:nvSpPr>
            <p:cNvPr id="7" name="圆角矩形标注 11"/>
            <p:cNvSpPr/>
            <p:nvPr/>
          </p:nvSpPr>
          <p:spPr bwMode="auto">
            <a:xfrm rot="5400000">
              <a:off x="4726208" y="1098863"/>
              <a:ext cx="2189834" cy="4835053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8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231110" y="2421682"/>
            <a:ext cx="4538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可以有效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避免函数名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冲突问题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所谓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指的是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没有名字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的函数，也就是在定义函数时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省略函数名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10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70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6" name="矩形: 对角圆角 5"/>
          <p:cNvSpPr/>
          <p:nvPr/>
        </p:nvSpPr>
        <p:spPr>
          <a:xfrm>
            <a:off x="1702718" y="1701602"/>
            <a:ext cx="9001000" cy="3204796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862958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匿名函数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的实现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70770" y="2205658"/>
            <a:ext cx="8316924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匿名函数可以通过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函数定义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的方式实现调用，下面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介绍匿名函数的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个使用场景。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3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函数表达式中省略函数名</a:t>
            </a:r>
            <a:endParaRPr lang="en-US" altLang="zh-CN" sz="18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5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匿名函数自调用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5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处理事件</a:t>
            </a:r>
            <a:endParaRPr lang="en-US" altLang="zh-CN" sz="18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2638" y="1053530"/>
            <a:ext cx="10297145" cy="1304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1.</a:t>
            </a:r>
            <a:r>
              <a:rPr lang="zh-CN" altLang="en-US" sz="22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函数表达式中省略函数</a:t>
            </a:r>
            <a:r>
              <a:rPr lang="zh-CN" altLang="en-US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名</a:t>
            </a:r>
            <a:endParaRPr lang="en-US" altLang="zh-CN" sz="220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函数表达式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实现匿名函数，调用时使用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“变量名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38020" y="2652220"/>
            <a:ext cx="5468514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fn = function (num1, num2) {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return num1 + num2;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4646" y="4412721"/>
            <a:ext cx="10369152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通常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情况下，如果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返回值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需要使用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来接收时，可以使用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函数表达式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来实现匿名函数的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，并且可以通过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“变量名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的方式调用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645" y="1053530"/>
            <a:ext cx="10297145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2. </a:t>
            </a:r>
            <a:r>
              <a:rPr lang="zh-CN" altLang="en-US" sz="22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</a:t>
            </a:r>
            <a:r>
              <a:rPr lang="zh-CN" altLang="en-US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函数自调用</a:t>
            </a:r>
            <a:endParaRPr lang="en-US" altLang="zh-CN" sz="22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小括号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直接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包裹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26052" y="2580212"/>
            <a:ext cx="5001402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(function (num1, num2) {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console.log(num1 + num2);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})(2, 3);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4646" y="4286339"/>
            <a:ext cx="10369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匿名函数后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小括号“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表示给匿名函数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传递参数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立即执行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，完成函数的自调用。自调用只能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调用一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645" y="1053530"/>
            <a:ext cx="10297145" cy="131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3. </a:t>
            </a:r>
            <a:r>
              <a:rPr lang="zh-CN" altLang="en-US" sz="22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处理事件</a:t>
            </a:r>
            <a:endParaRPr lang="en-US" altLang="zh-CN" sz="220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处理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单击事件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73034" y="2565698"/>
            <a:ext cx="6081522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document.body.onclick  = function () {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alert('Hi, everybody!');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2678" y="2205658"/>
            <a:ext cx="1000911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箭头函数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ES6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中新增的函数，它用于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简化函数定义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的语法，其语法格式如下。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81898" y="1262275"/>
            <a:ext cx="254515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多学一招：箭头函数</a:t>
            </a:r>
          </a:p>
        </p:txBody>
      </p:sp>
      <p:sp>
        <p:nvSpPr>
          <p:cNvPr id="10" name="矩形 9"/>
          <p:cNvSpPr/>
          <p:nvPr/>
        </p:nvSpPr>
        <p:spPr>
          <a:xfrm>
            <a:off x="481623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396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形 11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948894" y="3074186"/>
            <a:ext cx="2298440" cy="57432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 =&gt; { };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42678" y="4149874"/>
            <a:ext cx="986509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箭头函数的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小括号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中可以传入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，调用箭头函数时可以将箭头函数赋给一个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，然后通过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实现箭头函数的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2678" y="2205658"/>
            <a:ext cx="1000911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箭头函数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81898" y="1262275"/>
            <a:ext cx="254515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多学一招：箭头函数</a:t>
            </a:r>
          </a:p>
        </p:txBody>
      </p:sp>
      <p:sp>
        <p:nvSpPr>
          <p:cNvPr id="10" name="矩形 9"/>
          <p:cNvSpPr/>
          <p:nvPr/>
        </p:nvSpPr>
        <p:spPr>
          <a:xfrm>
            <a:off x="481623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396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形 11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718942" y="3074186"/>
            <a:ext cx="4890728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fn = (num1, num2) =&gt; {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return num1 + num2;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2678" y="2205658"/>
            <a:ext cx="10009112" cy="2235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箭头函数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存在以下两种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特殊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情况：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）省略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大括号和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return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</a:t>
            </a:r>
            <a:endParaRPr lang="en-US" altLang="zh-CN" sz="2000" dirty="0" smtClean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）省略参数外部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小括号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9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81898" y="1262275"/>
            <a:ext cx="254515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多学一招：箭头函数</a:t>
            </a:r>
          </a:p>
        </p:txBody>
      </p:sp>
      <p:sp>
        <p:nvSpPr>
          <p:cNvPr id="10" name="矩形 9"/>
          <p:cNvSpPr/>
          <p:nvPr/>
        </p:nvSpPr>
        <p:spPr>
          <a:xfrm>
            <a:off x="481623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396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形 11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2678" y="2205658"/>
            <a:ext cx="10009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省略大括号和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return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</a:t>
            </a:r>
            <a:endParaRPr lang="en-US" altLang="zh-CN" sz="20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箭头函数中，当函数体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只有一句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代码，且代码的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执行结果就是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时，可以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函数体的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大括号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以及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return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81898" y="1262275"/>
            <a:ext cx="254515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多学一招：箭头函数</a:t>
            </a:r>
          </a:p>
        </p:txBody>
      </p:sp>
      <p:sp>
        <p:nvSpPr>
          <p:cNvPr id="10" name="矩形 9"/>
          <p:cNvSpPr/>
          <p:nvPr/>
        </p:nvSpPr>
        <p:spPr>
          <a:xfrm>
            <a:off x="481623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396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形 11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10830" y="4298322"/>
            <a:ext cx="6408712" cy="49962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fn = (num1, num2) =&gt; num1 + num2;</a:t>
            </a: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匿名函数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2678" y="2205658"/>
            <a:ext cx="100091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）省略参数外部小括号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5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箭头函数中，当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参数只有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时，可以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参数外部的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小括号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81898" y="1262275"/>
            <a:ext cx="254515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多学一招：箭头函数</a:t>
            </a:r>
          </a:p>
        </p:txBody>
      </p:sp>
      <p:sp>
        <p:nvSpPr>
          <p:cNvPr id="10" name="矩形 9"/>
          <p:cNvSpPr/>
          <p:nvPr/>
        </p:nvSpPr>
        <p:spPr>
          <a:xfrm>
            <a:off x="481623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396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形 11" descr="讲故事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718942" y="3732340"/>
            <a:ext cx="3888432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fn = name =&gt; {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console.log(name);</a:t>
            </a:r>
          </a:p>
          <a:p>
            <a:pPr lvl="1">
              <a:lnSpc>
                <a:spcPct val="150000"/>
              </a:lnSpc>
            </a:pPr>
            <a:r>
              <a:rPr lang="pt-BR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};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71292" y="572758"/>
            <a:ext cx="3911746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章节概述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Summary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0" name="TextBox 35"/>
          <p:cNvSpPr txBox="1">
            <a:spLocks noChangeArrowheads="1"/>
          </p:cNvSpPr>
          <p:nvPr/>
        </p:nvSpPr>
        <p:spPr bwMode="auto">
          <a:xfrm>
            <a:off x="982638" y="2349674"/>
            <a:ext cx="10009112" cy="243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在日常开发中，若程序中有多个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的功能，例如数组排序，如果每次用到该功能时都编写一遍该功能的逻辑代码，非常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麻烦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，而且当需要修改该功能的逻辑代码时，需要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修改，为此，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可以避免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功能代码的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编写，将程序中重复的代码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起来，提高程序的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可读性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开发者的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，便于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后期的维护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。本章将针对函数的内容进行详细讲解。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回调函数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，能够实现回调函数的定义与调用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回调函数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4.3.3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回调函数</a:t>
            </a:r>
          </a:p>
        </p:txBody>
      </p:sp>
      <p:sp>
        <p:nvSpPr>
          <p:cNvPr id="8" name="矩形: 对角圆角 7"/>
          <p:cNvSpPr/>
          <p:nvPr/>
        </p:nvSpPr>
        <p:spPr>
          <a:xfrm>
            <a:off x="1774726" y="1701601"/>
            <a:ext cx="8280920" cy="3960441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什么是回调函数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242778" y="2493690"/>
            <a:ext cx="738082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项目开发中，若想要函数体中某部分功能由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调用者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决定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，则可以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回调函数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回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是由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开发者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预先定义好的一个函数，通常会作为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传递给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被调用的函数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。当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被调用的函数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执行时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，会在特定的时机调用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开发者传入的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回调函数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嵌套与递归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719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函数嵌套与作用域链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，能够实现嵌套函数的定义与调用并且能够描述出什么是作用域链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函数嵌套与作用域链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函数嵌套与作用域链</a:t>
            </a: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4899446" y="1773610"/>
            <a:ext cx="5300215" cy="3406605"/>
            <a:chOff x="3403599" y="2421469"/>
            <a:chExt cx="5040490" cy="2726268"/>
          </a:xfrm>
        </p:grpSpPr>
        <p:sp>
          <p:nvSpPr>
            <p:cNvPr id="17" name="圆角矩形标注 11"/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8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5159103" y="2339301"/>
            <a:ext cx="48799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在开发项目时，一个复杂的功能往往需要定义多个函数来完成，对于其中一个函数而言，它可能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依赖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另外一些函数才能运行。但是，如果我们希望这些</a:t>
            </a:r>
            <a:r>
              <a:rPr lang="zh-CN" altLang="en-US" sz="16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依赖的函数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只能在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本函数内部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访问，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其他函数不能访问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，这时候可以把这些依赖的函数定义在本函数内部，这样在一个函数内部定义了其他函数就形成了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嵌套函数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函数嵌套与作用域链</a:t>
            </a:r>
          </a:p>
        </p:txBody>
      </p:sp>
      <p:sp>
        <p:nvSpPr>
          <p:cNvPr id="8" name="矩形: 对角圆角 7"/>
          <p:cNvSpPr/>
          <p:nvPr/>
        </p:nvSpPr>
        <p:spPr>
          <a:xfrm>
            <a:off x="1774726" y="1701601"/>
            <a:ext cx="8280920" cy="3312369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什么是作用域链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299753" y="2415476"/>
            <a:ext cx="7380820" cy="188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嵌套函数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而言，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内层函数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只能在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外层函数作用域内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执行，在内层函数执行的过程中，若需要引入某个变量，首先会在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当前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作用域中寻找，若未找到，则继续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向上一层级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的作用域中寻找，直到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作用域，我们将这种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链式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查询关系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称为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作用域链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递归函数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，能够实现递归函数的定义与调用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递归调用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递归调用</a:t>
            </a:r>
          </a:p>
        </p:txBody>
      </p:sp>
      <p:grpSp>
        <p:nvGrpSpPr>
          <p:cNvPr id="17" name="组合 16"/>
          <p:cNvGrpSpPr/>
          <p:nvPr/>
        </p:nvGrpSpPr>
        <p:grpSpPr bwMode="auto">
          <a:xfrm>
            <a:off x="4899446" y="2061642"/>
            <a:ext cx="5300215" cy="3406605"/>
            <a:chOff x="3403599" y="2421469"/>
            <a:chExt cx="5040490" cy="2726268"/>
          </a:xfrm>
        </p:grpSpPr>
        <p:sp>
          <p:nvSpPr>
            <p:cNvPr id="18" name="圆角矩形标注 11"/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9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5159103" y="2904265"/>
            <a:ext cx="4879962" cy="18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递归调用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是函数嵌套调用中一种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特殊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的调用，它指的是一个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函数在其函数体内调用自身的过程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，这种函数称为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递归函数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递归调用可以利用简单的代码实现复杂的计算。</a:t>
            </a:r>
            <a:endParaRPr lang="zh-CN" altLang="en-US" sz="18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掌握如何利用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递归实现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求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斐波那契数列第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N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项的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值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，能够独立完成案例代码编写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81561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4.4.3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求斐波那契数列第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项的值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对角圆角 7"/>
          <p:cNvSpPr/>
          <p:nvPr/>
        </p:nvSpPr>
        <p:spPr>
          <a:xfrm>
            <a:off x="1774726" y="1701601"/>
            <a:ext cx="8280920" cy="3312369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案例说明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99753" y="2277666"/>
            <a:ext cx="7380820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斐波那契数列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又称黄金分割数列，指的是“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1, 1, 2, 3, 5, 8, 13, 21……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这样一个数列，从中可以找出的规律是“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这个数列从第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项开始，每一项都等于前两项之和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本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案例将利用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实现计算斐波那契数列第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项的值。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581561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4.4.3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求斐波那契数列第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项的值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37863" y="572758"/>
            <a:ext cx="3007988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19265" y="2731893"/>
            <a:ext cx="1192190" cy="613062"/>
            <a:chOff x="2215144" y="982844"/>
            <a:chExt cx="1244730" cy="842780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1005670"/>
              <a:ext cx="1066799" cy="80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19265" y="3747492"/>
            <a:ext cx="1192190" cy="618406"/>
            <a:chOff x="2215144" y="2026500"/>
            <a:chExt cx="1244730" cy="850129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2026500"/>
              <a:ext cx="1066799" cy="80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02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19265" y="4759485"/>
            <a:ext cx="1192190" cy="614525"/>
            <a:chOff x="2215144" y="3084852"/>
            <a:chExt cx="1244730" cy="844793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03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24817" y="2709714"/>
            <a:ext cx="5142331" cy="613062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571831" y="1036090"/>
              <a:ext cx="2827147" cy="344580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l">
                <a:buClrTx/>
                <a:buSzTx/>
                <a:buFontTx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初识函数</a:t>
              </a: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24817" y="3730666"/>
            <a:ext cx="5142331" cy="613062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571831" y="1730243"/>
              <a:ext cx="2827147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函数内外变量的作用域</a:t>
              </a: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24817" y="4737832"/>
            <a:ext cx="5142331" cy="613062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571831" y="2424395"/>
              <a:ext cx="2827146" cy="33115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函数进阶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690" y="266995"/>
            <a:ext cx="581561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4.4.3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求斐波那契数列第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项的值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2638" y="1341562"/>
            <a:ext cx="10297145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实现思路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小于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则提示输入的数字不能小于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等于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项的值为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等于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项的值为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大于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则进行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调用，实现前两项值相加。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闭包函数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闭包函数的概念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能够说出闭包函数的用途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什么是闭包函数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什么是闭包函数</a:t>
            </a:r>
          </a:p>
        </p:txBody>
      </p:sp>
      <p:grpSp>
        <p:nvGrpSpPr>
          <p:cNvPr id="9" name="组合 8"/>
          <p:cNvGrpSpPr/>
          <p:nvPr/>
        </p:nvGrpSpPr>
        <p:grpSpPr bwMode="auto">
          <a:xfrm>
            <a:off x="4899446" y="1845618"/>
            <a:ext cx="5300215" cy="3406605"/>
            <a:chOff x="3403599" y="2421469"/>
            <a:chExt cx="5040490" cy="2726268"/>
          </a:xfrm>
        </p:grpSpPr>
        <p:sp>
          <p:nvSpPr>
            <p:cNvPr id="10" name="圆角矩形标注 11"/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274142" y="2371904"/>
            <a:ext cx="4512890" cy="2403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en-US" altLang="zh-CN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内层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函数可以访问定义在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外层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函数中的所有变量和函数，并包括其外层函数能访问的所有变量和函数。但是在函数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外部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则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不能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访问函数的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内部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变量和嵌套函数。</a:t>
            </a:r>
            <a:endParaRPr lang="en-US" altLang="zh-CN" sz="1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在项目开发中，当我们需要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在函数外部访问函数内部变量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嵌套函数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时可以利用</a:t>
            </a:r>
            <a:r>
              <a:rPr lang="zh-CN" altLang="en-US" sz="16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闭包函数</a:t>
            </a:r>
            <a:r>
              <a:rPr lang="zh-CN" altLang="en-US" sz="16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来访问。</a:t>
            </a:r>
          </a:p>
        </p:txBody>
      </p:sp>
      <p:pic>
        <p:nvPicPr>
          <p:cNvPr id="11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什么是闭包函数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54645" y="1053530"/>
            <a:ext cx="1029714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所谓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闭包函数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，指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的就是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有权访问另一函数作用域内变量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（局部变量）的函数，它主要的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用途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是以下两点：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zh-CN" altLang="en-US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函数外部读取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zh-CN" altLang="en-US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让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变量的值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始终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保持在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内存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中，直到页面关闭。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07628" y="4283579"/>
            <a:ext cx="9572154" cy="87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因为闭包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会使得函数中的</a:t>
            </a:r>
            <a:r>
              <a:rPr lang="zh-CN" altLang="en-US" sz="1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变量的值一直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被保存在内存中，内存消耗很大，所以闭包的滥用可能会降低程序的处理速度，造成内存消耗等问题。</a:t>
            </a:r>
            <a:endParaRPr lang="en-US" altLang="zh-CN" sz="1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1037610" y="4077866"/>
            <a:ext cx="10314180" cy="12961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7" name="流程图: 资料带 16"/>
          <p:cNvSpPr/>
          <p:nvPr/>
        </p:nvSpPr>
        <p:spPr>
          <a:xfrm>
            <a:off x="838622" y="3861842"/>
            <a:ext cx="798676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闭包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函数的实现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，能够定义与调用闭包函数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闭包函数的实现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闭包函数的实现</a:t>
            </a:r>
          </a:p>
        </p:txBody>
      </p:sp>
      <p:grpSp>
        <p:nvGrpSpPr>
          <p:cNvPr id="5" name="组合 4"/>
          <p:cNvGrpSpPr/>
          <p:nvPr/>
        </p:nvGrpSpPr>
        <p:grpSpPr bwMode="auto">
          <a:xfrm>
            <a:off x="4899444" y="1845619"/>
            <a:ext cx="4984026" cy="3024335"/>
            <a:chOff x="3403597" y="2421470"/>
            <a:chExt cx="4739796" cy="2420342"/>
          </a:xfrm>
        </p:grpSpPr>
        <p:sp>
          <p:nvSpPr>
            <p:cNvPr id="6" name="圆角矩形标注 11"/>
            <p:cNvSpPr/>
            <p:nvPr/>
          </p:nvSpPr>
          <p:spPr bwMode="auto">
            <a:xfrm rot="5400000">
              <a:off x="4439755" y="1385312"/>
              <a:ext cx="2420342" cy="4492657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矩形 5"/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303118" y="2284631"/>
            <a:ext cx="40614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闭包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常见的实现方式是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在一个函数</a:t>
            </a:r>
            <a:r>
              <a:rPr lang="en-US" altLang="zh-CN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内部创建另一个函数</a:t>
            </a:r>
            <a:r>
              <a:rPr lang="en-US" altLang="zh-CN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，然后将函数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作为函数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的返回值返回。当调用函数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后，调用者就会得到函数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，通过函数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来访问函数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中的局部变量。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9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4" y="3576722"/>
            <a:ext cx="5391809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动手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实践：获取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指定年份的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2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月份的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天数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的实现方法，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能够独立完成代码编写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653569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动手实践：获取指定年份的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月份的天数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653569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动手实践：获取指定年份的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月份的天数</a:t>
            </a:r>
          </a:p>
        </p:txBody>
      </p:sp>
      <p:sp>
        <p:nvSpPr>
          <p:cNvPr id="10" name="矩形: 对角圆角 9"/>
          <p:cNvSpPr/>
          <p:nvPr/>
        </p:nvSpPr>
        <p:spPr>
          <a:xfrm>
            <a:off x="1774726" y="1701601"/>
            <a:ext cx="8280920" cy="424847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934966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案例需求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242778" y="2565698"/>
            <a:ext cx="7380820" cy="2807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在日常生活中，每个公司的考勤组一般会先计算出每个月员工应出勤的天数，这样方便考勤人员记录考勤。而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月份是一个特殊的月份，考勤人员在计算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月份应出勤天数时非常麻烦，因为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月份的天数由年份决定，年份分又为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平年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闰年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平年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月份只有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28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天，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闰年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月份有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29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天。本案例将实现获取指定年份的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月份的天数。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6535692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动手实践：获取指定年份的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月份的天数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645" y="2997746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案例效果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307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62" y="3717826"/>
            <a:ext cx="445356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图片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174" y="3717826"/>
            <a:ext cx="543356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1054645" y="1125538"/>
            <a:ext cx="10297145" cy="1699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实现思路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，用于返回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指定年份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月份的天数，在函数中接收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用户输入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的年份。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定义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，用于判断用户输入的年份是否为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闰年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37863" y="572758"/>
            <a:ext cx="3007988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19265" y="2731893"/>
            <a:ext cx="1192190" cy="613062"/>
            <a:chOff x="2215144" y="982844"/>
            <a:chExt cx="1244730" cy="842780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1005670"/>
              <a:ext cx="1066799" cy="80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04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19265" y="3747492"/>
            <a:ext cx="1192190" cy="618406"/>
            <a:chOff x="2215144" y="2026500"/>
            <a:chExt cx="1244730" cy="850129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2026500"/>
              <a:ext cx="1066799" cy="80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05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19265" y="4759485"/>
            <a:ext cx="1192190" cy="614525"/>
            <a:chOff x="2215144" y="3084852"/>
            <a:chExt cx="1244730" cy="844793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06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24817" y="2709714"/>
            <a:ext cx="5142331" cy="613062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571831" y="1036090"/>
              <a:ext cx="2827147" cy="344580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嵌套与递归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24817" y="3730666"/>
            <a:ext cx="5142331" cy="613062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607375" y="1730243"/>
              <a:ext cx="2827147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闭包函数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24817" y="4737832"/>
            <a:ext cx="5142331" cy="613062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571831" y="2424395"/>
              <a:ext cx="3492543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动手实践：获取指定年份的</a:t>
              </a:r>
              <a:r>
                <a:rPr lang="en-US" altLang="zh-CN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月份的天数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691" y="333449"/>
            <a:ext cx="4807500" cy="439631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本章小结</a:t>
            </a:r>
          </a:p>
        </p:txBody>
      </p:sp>
      <p:sp>
        <p:nvSpPr>
          <p:cNvPr id="5" name="圆角矩形 26"/>
          <p:cNvSpPr/>
          <p:nvPr/>
        </p:nvSpPr>
        <p:spPr>
          <a:xfrm>
            <a:off x="1198880" y="1810384"/>
            <a:ext cx="9794240" cy="3635633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8" name="TextBox 38"/>
          <p:cNvSpPr txBox="1"/>
          <p:nvPr/>
        </p:nvSpPr>
        <p:spPr>
          <a:xfrm>
            <a:off x="1716785" y="2529205"/>
            <a:ext cx="9001000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本章首先讲解了</a:t>
            </a:r>
            <a:r>
              <a:rPr lang="zh-CN" altLang="en-US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初识函数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，主要讲解了函数的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概念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、函数的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，以及函数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的一些使用细节，并结合求任意两数的最大值的案例帮助</a:t>
            </a:r>
            <a:r>
              <a:rPr lang="zh-CN" altLang="en-US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读者掌握函数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的使用；然后讲解了函数内外</a:t>
            </a:r>
            <a:r>
              <a:rPr lang="zh-CN" altLang="en-US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变量的作用域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嵌套</a:t>
            </a:r>
            <a:r>
              <a:rPr lang="zh-CN" altLang="en-US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递归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闭包函数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；最后通过一个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动手实践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的案例，帮助读者更好地理解函数。通过本章的学习，希望读者能够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熟练掌握函数</a:t>
            </a:r>
            <a:r>
              <a:rPr lang="zh-CN" altLang="en-US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的使用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" name="椭圆 9"/>
          <p:cNvSpPr/>
          <p:nvPr/>
        </p:nvSpPr>
        <p:spPr>
          <a:xfrm>
            <a:off x="442023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</a:p>
        </p:txBody>
      </p:sp>
      <p:sp>
        <p:nvSpPr>
          <p:cNvPr id="11" name="椭圆 10"/>
          <p:cNvSpPr/>
          <p:nvPr/>
        </p:nvSpPr>
        <p:spPr>
          <a:xfrm>
            <a:off x="513905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章</a:t>
            </a:r>
          </a:p>
        </p:txBody>
      </p:sp>
      <p:sp>
        <p:nvSpPr>
          <p:cNvPr id="12" name="椭圆 11"/>
          <p:cNvSpPr/>
          <p:nvPr/>
        </p:nvSpPr>
        <p:spPr>
          <a:xfrm>
            <a:off x="585787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小</a:t>
            </a:r>
          </a:p>
        </p:txBody>
      </p:sp>
      <p:sp>
        <p:nvSpPr>
          <p:cNvPr id="13" name="椭圆 12"/>
          <p:cNvSpPr/>
          <p:nvPr/>
        </p:nvSpPr>
        <p:spPr>
          <a:xfrm>
            <a:off x="657669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初识函数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/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815965" y="3645818"/>
            <a:ext cx="5429568" cy="61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函数的概念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，能够说出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函数的作用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/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4.1.1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什么是函数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7ea5b2d-640f-435c-9f03-930db0cc8286"/>
  <p:tag name="COMMONDATA" val="eyJoZGlkIjoiODZjYzM2MjQwYjAwN2Q4Y2E5NzYwNTRlZjFkNjc3NDkifQ==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ud0ofpxa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3830</Words>
  <Application>Microsoft Office PowerPoint</Application>
  <PresentationFormat>自定义</PresentationFormat>
  <Paragraphs>419</Paragraphs>
  <Slides>71</Slides>
  <Notes>66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71</vt:i4>
      </vt:variant>
    </vt:vector>
  </HeadingPairs>
  <TitlesOfParts>
    <vt:vector size="84" baseType="lpstr">
      <vt:lpstr>Source Han Sans K Bold</vt:lpstr>
      <vt:lpstr>思源黑体 CN Medium</vt:lpstr>
      <vt:lpstr>思源黑体 CN Normal</vt:lpstr>
      <vt:lpstr>思源黑体 CN Regular</vt:lpstr>
      <vt:lpstr>宋体</vt:lpstr>
      <vt:lpstr>微软雅黑</vt:lpstr>
      <vt:lpstr>字魂105号-简雅黑</vt:lpstr>
      <vt:lpstr>字魂58号-创中黑</vt:lpstr>
      <vt:lpstr>Arial</vt:lpstr>
      <vt:lpstr>Calibri</vt:lpstr>
      <vt:lpstr>Wingdings</vt:lpstr>
      <vt:lpstr>webwppDefTheme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蓝白商务述职报告工作总结ppt模板</dc:title>
  <dc:creator>常董</dc:creator>
  <cp:lastModifiedBy>hd</cp:lastModifiedBy>
  <cp:revision>3089</cp:revision>
  <dcterms:created xsi:type="dcterms:W3CDTF">2020-11-09T06:56:00Z</dcterms:created>
  <dcterms:modified xsi:type="dcterms:W3CDTF">2022-10-26T16:00:38Z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E9B6A4F2EEB8409D8973ADC0BD51C54E</vt:lpwstr>
  </property>
</Properties>
</file>